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5"/>
  </p:notesMasterIdLst>
  <p:sldIdLst>
    <p:sldId id="366" r:id="rId5"/>
    <p:sldId id="365" r:id="rId6"/>
    <p:sldId id="369" r:id="rId7"/>
    <p:sldId id="370" r:id="rId8"/>
    <p:sldId id="376" r:id="rId9"/>
    <p:sldId id="368" r:id="rId10"/>
    <p:sldId id="372" r:id="rId11"/>
    <p:sldId id="373" r:id="rId12"/>
    <p:sldId id="374" r:id="rId13"/>
    <p:sldId id="259" r:id="rId14"/>
    <p:sldId id="292" r:id="rId15"/>
    <p:sldId id="298" r:id="rId16"/>
    <p:sldId id="293" r:id="rId17"/>
    <p:sldId id="294" r:id="rId18"/>
    <p:sldId id="295" r:id="rId19"/>
    <p:sldId id="296" r:id="rId20"/>
    <p:sldId id="297" r:id="rId21"/>
    <p:sldId id="299" r:id="rId22"/>
    <p:sldId id="274" r:id="rId23"/>
    <p:sldId id="378" r:id="rId2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10" autoAdjust="0"/>
  </p:normalViewPr>
  <p:slideViewPr>
    <p:cSldViewPr snapToGrid="0">
      <p:cViewPr varScale="1">
        <p:scale>
          <a:sx n="75" d="100"/>
          <a:sy n="75" d="100"/>
        </p:scale>
        <p:origin x="72" y="6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6" d="100"/>
          <a:sy n="96" d="100"/>
        </p:scale>
        <p:origin x="2940" y="-7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user.eroot.eadidom.com\csd\data\Finance\Accounting%20Services\Technical%20Accounting\Pensions\Committee\2016-17\Benchmark%20workings%20-%20Mar%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user.eroot.eadidom.com\csd\data\Finance\Accounting%20Services\Technical%20Accounting\Pensions\Annual%20Employers%20Meeting\Workings%20for%20PF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user.eroot.eadidom.com\csd\data\Finance\Accounting%20Services\Technical%20Accounting\Pensions\Committee\Training%20Materials\Graphs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user.eroot.eadidom.com\csd\data\Finance\Accounting%20Services\Technical%20Accounting\Pensions\Committee\2016-17\Benchmark%20workings%20-%20Mar%2016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user.eroot.eadidom.com\csd\data\Finance\Accounting%20Services\Technical%20Accounting\Pensions\Annual%20Employers%20Meeting\Workings%20for%20PF%20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user.eroot.eadidom.com\csd\data\Finance\Accounting%20Services\Technical%20Accounting\Pensions\Committee\Training%20Materials\Graphs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Euser.eroot.eadidom.com\csd\data\Finance\Accounting%20Services\Technical%20Accounting\Pensions\Committee\2016-17\Benchmark%20workings%20-%20Mar%2016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Euser.eroot.eadidom.com\csd\data\Finance\Accounting%20Services\Technical%20Accounting\Pensions\Committee\Training%20Materials\Graphs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64330479"/>
        <c:axId val="959595999"/>
      </c:barChart>
      <c:catAx>
        <c:axId val="6643304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9595999"/>
        <c:crosses val="autoZero"/>
        <c:auto val="1"/>
        <c:lblAlgn val="ctr"/>
        <c:lblOffset val="100"/>
        <c:noMultiLvlLbl val="0"/>
      </c:catAx>
      <c:valAx>
        <c:axId val="959595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330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Asset Values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'Asset Value'!$D$3</c:f>
              <c:strCache>
                <c:ptCount val="1"/>
                <c:pt idx="0">
                  <c:v>£ Billions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F0-48D6-B8F2-E7098D05996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F0-48D6-B8F2-E7098D05996F}"/>
              </c:ext>
            </c:extLst>
          </c:dPt>
          <c:dLbls>
            <c:delete val="1"/>
          </c:dLbls>
          <c:cat>
            <c:strRef>
              <c:f>'Asset Value'!$C$4:$C$10</c:f>
              <c:strCache>
                <c:ptCount val="7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  <c:pt idx="6">
                  <c:v>Sep-24</c:v>
                </c:pt>
              </c:strCache>
            </c:strRef>
          </c:cat>
          <c:val>
            <c:numRef>
              <c:f>'Asset Value'!$D$4:$D$10</c:f>
              <c:numCache>
                <c:formatCode>_-* #,##0.000_-;\-* #,##0.000_-;_-* "-"??_-;_-@_-</c:formatCode>
                <c:ptCount val="7"/>
                <c:pt idx="0">
                  <c:v>2.931</c:v>
                </c:pt>
                <c:pt idx="1">
                  <c:v>2.8079999999999998</c:v>
                </c:pt>
                <c:pt idx="2">
                  <c:v>3.3980000000000001</c:v>
                </c:pt>
                <c:pt idx="3">
                  <c:v>3.7559999999999998</c:v>
                </c:pt>
                <c:pt idx="4">
                  <c:v>3.7589999999999999</c:v>
                </c:pt>
                <c:pt idx="5">
                  <c:v>4.2530000000000001</c:v>
                </c:pt>
                <c:pt idx="6">
                  <c:v>4.3540000000000001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0-48D6-B8F2-E7098D0599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80306271"/>
        <c:axId val="180303871"/>
      </c:barChart>
      <c:catAx>
        <c:axId val="18030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03871"/>
        <c:crosses val="autoZero"/>
        <c:auto val="1"/>
        <c:lblAlgn val="ctr"/>
        <c:lblOffset val="100"/>
        <c:noMultiLvlLbl val="0"/>
      </c:catAx>
      <c:valAx>
        <c:axId val="180303871"/>
        <c:scaling>
          <c:orientation val="minMax"/>
          <c:max val="4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£ Billions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06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64330479"/>
        <c:axId val="959595999"/>
      </c:barChart>
      <c:catAx>
        <c:axId val="6643304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9595999"/>
        <c:crosses val="autoZero"/>
        <c:auto val="1"/>
        <c:lblAlgn val="ctr"/>
        <c:lblOffset val="100"/>
        <c:noMultiLvlLbl val="0"/>
      </c:catAx>
      <c:valAx>
        <c:axId val="959595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330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7369719179595"/>
          <c:y val="0.15319444444444447"/>
          <c:w val="0.83983684897621269"/>
          <c:h val="0.77736111111111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'Asset Value (2)'!$D$3</c:f>
              <c:strCache>
                <c:ptCount val="1"/>
                <c:pt idx="0">
                  <c:v>Return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3E-4BEF-8232-FB49012F260C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3E-4BEF-8232-FB49012F260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3E-4BEF-8232-FB49012F26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3E-4BEF-8232-FB49012F260C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F3E-4BEF-8232-FB49012F260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F3E-4BEF-8232-FB49012F260C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F3E-4BEF-8232-FB49012F260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F3E-4BEF-8232-FB49012F260C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F3E-4BEF-8232-FB49012F26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'Asset Value (2)'!$C$4:$C$13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'Asset Value (2)'!$D$4:$D$13</c:f>
              <c:numCache>
                <c:formatCode>0.0%</c:formatCode>
                <c:ptCount val="10"/>
                <c:pt idx="0">
                  <c:v>0.154</c:v>
                </c:pt>
                <c:pt idx="1">
                  <c:v>7.0000000000000001E-3</c:v>
                </c:pt>
                <c:pt idx="2">
                  <c:v>0.19</c:v>
                </c:pt>
                <c:pt idx="3">
                  <c:v>0.04</c:v>
                </c:pt>
                <c:pt idx="4">
                  <c:v>5.8999999999999997E-2</c:v>
                </c:pt>
                <c:pt idx="5">
                  <c:v>-4.4999999999999998E-2</c:v>
                </c:pt>
                <c:pt idx="6">
                  <c:v>0.20599999999999999</c:v>
                </c:pt>
                <c:pt idx="7">
                  <c:v>0.10199999999999999</c:v>
                </c:pt>
                <c:pt idx="8">
                  <c:v>-5.0000000000000001E-3</c:v>
                </c:pt>
                <c:pt idx="9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F3E-4BEF-8232-FB49012F26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80306271"/>
        <c:axId val="180303871"/>
      </c:barChart>
      <c:catAx>
        <c:axId val="18030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03871"/>
        <c:crossesAt val="0"/>
        <c:auto val="1"/>
        <c:lblAlgn val="ctr"/>
        <c:lblOffset val="100"/>
        <c:noMultiLvlLbl val="0"/>
      </c:catAx>
      <c:valAx>
        <c:axId val="180303871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06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459755030621"/>
          <c:y val="0.10185185185185185"/>
          <c:w val="0.86601618547681536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'2024'!$C$4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'2024'!$B$5:$B$8</c:f>
              <c:strCache>
                <c:ptCount val="4"/>
                <c:pt idx="0">
                  <c:v>1 Year</c:v>
                </c:pt>
                <c:pt idx="1">
                  <c:v>3 Years</c:v>
                </c:pt>
                <c:pt idx="2">
                  <c:v>5 Years</c:v>
                </c:pt>
                <c:pt idx="3">
                  <c:v>Since Inception</c:v>
                </c:pt>
              </c:strCache>
            </c:strRef>
          </c:cat>
          <c:val>
            <c:numRef>
              <c:f>'2024'!$C$5:$C$8</c:f>
              <c:numCache>
                <c:formatCode>0.00</c:formatCode>
                <c:ptCount val="4"/>
                <c:pt idx="0">
                  <c:v>12.91</c:v>
                </c:pt>
                <c:pt idx="1">
                  <c:v>7.36</c:v>
                </c:pt>
                <c:pt idx="2">
                  <c:v>7.34</c:v>
                </c:pt>
                <c:pt idx="3">
                  <c:v>7.13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2-499C-A323-CE0AAE7D022E}"/>
            </c:ext>
          </c:extLst>
        </c:ser>
        <c:ser>
          <c:idx val="1"/>
          <c:order val="1"/>
          <c:tx>
            <c:strRef>
              <c:f>'2024'!$D$4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'2024'!$B$5:$B$8</c:f>
              <c:strCache>
                <c:ptCount val="4"/>
                <c:pt idx="0">
                  <c:v>1 Year</c:v>
                </c:pt>
                <c:pt idx="1">
                  <c:v>3 Years</c:v>
                </c:pt>
                <c:pt idx="2">
                  <c:v>5 Years</c:v>
                </c:pt>
                <c:pt idx="3">
                  <c:v>Since Inception</c:v>
                </c:pt>
              </c:strCache>
            </c:strRef>
          </c:cat>
          <c:val>
            <c:numRef>
              <c:f>'2024'!$D$5:$D$8</c:f>
              <c:numCache>
                <c:formatCode>0.00</c:formatCode>
                <c:ptCount val="4"/>
                <c:pt idx="0">
                  <c:v>11.76</c:v>
                </c:pt>
                <c:pt idx="1">
                  <c:v>7.25</c:v>
                </c:pt>
                <c:pt idx="2">
                  <c:v>7.2</c:v>
                </c:pt>
                <c:pt idx="3">
                  <c:v>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22-499C-A323-CE0AAE7D02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770559"/>
        <c:axId val="282765567"/>
      </c:barChart>
      <c:catAx>
        <c:axId val="282770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765567"/>
        <c:crosses val="autoZero"/>
        <c:auto val="0"/>
        <c:lblAlgn val="ctr"/>
        <c:lblOffset val="100"/>
        <c:noMultiLvlLbl val="0"/>
      </c:catAx>
      <c:valAx>
        <c:axId val="28276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770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0E11E-9F6B-4E75-A888-78C85287410F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81731-1F64-47EC-9A01-716C6C76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92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81731-1F64-47EC-9A01-716C6C76ED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Fund increased by 435m</a:t>
            </a:r>
            <a:r>
              <a:rPr lang="en-GB" baseline="0" dirty="0"/>
              <a:t> – largest ever</a:t>
            </a:r>
          </a:p>
          <a:p>
            <a:endParaRPr lang="en-GB" baseline="0" dirty="0"/>
          </a:p>
          <a:p>
            <a:r>
              <a:rPr lang="en-GB" baseline="0" dirty="0"/>
              <a:t>Cash flow positive – more contributions coming in than being paid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94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808A0-8A55-3EBA-7584-4C60F392D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765148-79D8-0817-6939-7F95F7851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C9D863-0697-C963-5946-37BFDAE9F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Fund increased by 435m</a:t>
            </a:r>
            <a:r>
              <a:rPr lang="en-GB" baseline="0" dirty="0"/>
              <a:t> – largest ever</a:t>
            </a:r>
          </a:p>
          <a:p>
            <a:endParaRPr lang="en-GB" baseline="0" dirty="0"/>
          </a:p>
          <a:p>
            <a:r>
              <a:rPr lang="en-GB" baseline="0" dirty="0"/>
              <a:t>Cash flow positive – more contributions coming in than being paid out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7E500-1842-1700-0B72-53A1D2D4CF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566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2145D-269B-07EF-863E-E80769438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612A28-7C2B-9C1D-D72F-50828BAC7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FF1634-21E4-8A27-A6F3-5A36759F3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Fund increased by 435m</a:t>
            </a:r>
            <a:r>
              <a:rPr lang="en-GB" baseline="0" dirty="0"/>
              <a:t> – largest ever</a:t>
            </a:r>
          </a:p>
          <a:p>
            <a:endParaRPr lang="en-GB" baseline="0" dirty="0"/>
          </a:p>
          <a:p>
            <a:r>
              <a:rPr lang="en-GB" baseline="0" dirty="0"/>
              <a:t>Cash flow positive – more contributions coming in than being paid out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C5F80-28D1-6A29-6993-F133D57613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986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1D9A0-ABA8-101F-C76A-79EF66CC5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5F6BB8-E06A-DC69-6C51-4B74DFFFD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7CC83-0835-3EF5-019B-2FF4372C1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Fund increased by 435m</a:t>
            </a:r>
            <a:r>
              <a:rPr lang="en-GB" baseline="0" dirty="0"/>
              <a:t> – largest ever</a:t>
            </a:r>
          </a:p>
          <a:p>
            <a:endParaRPr lang="en-GB" baseline="0" dirty="0"/>
          </a:p>
          <a:p>
            <a:r>
              <a:rPr lang="en-GB" baseline="0" dirty="0"/>
              <a:t>Cash flow positive – more contributions coming in than being paid out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DA4B2-0242-E5A8-9004-776741EFF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845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CD31D-A8AE-D388-FA9B-D26DC5B9F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55F20-B45D-6622-96FE-9194E8D8E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34B8D7-8F83-6A24-ED02-94D8DCFB1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Fund increased by 435m</a:t>
            </a:r>
            <a:r>
              <a:rPr lang="en-GB" baseline="0" dirty="0"/>
              <a:t> – largest ever</a:t>
            </a:r>
          </a:p>
          <a:p>
            <a:endParaRPr lang="en-GB" baseline="0" dirty="0"/>
          </a:p>
          <a:p>
            <a:r>
              <a:rPr lang="en-GB" baseline="0" dirty="0"/>
              <a:t>Cash flow positive – more contributions coming in than being paid out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2ADED-A466-3F29-7969-22AAE04215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84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0DB07-956B-2426-DBDD-1E3F9BD77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997540-081E-8B4C-634C-B7550D034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81462-7AEA-FBE2-C84F-25ADECB3C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Fund increased by 435m</a:t>
            </a:r>
            <a:r>
              <a:rPr lang="en-GB" baseline="0" dirty="0"/>
              <a:t> – largest ever</a:t>
            </a:r>
          </a:p>
          <a:p>
            <a:endParaRPr lang="en-GB" baseline="0" dirty="0"/>
          </a:p>
          <a:p>
            <a:r>
              <a:rPr lang="en-GB" baseline="0" dirty="0"/>
              <a:t>Cash flow positive – more contributions coming in than being paid out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86B7-8AA7-6D66-6418-FDD065FB8A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640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D15D3-65EC-C8D8-FAEF-93D328BE3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7B0AF3-43EC-FE2D-37A0-546F38514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165F2D-5319-DEFD-33FF-1BC5BDE73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Fund increased by 435m</a:t>
            </a:r>
            <a:r>
              <a:rPr lang="en-GB" baseline="0" dirty="0"/>
              <a:t> – largest ever</a:t>
            </a:r>
          </a:p>
          <a:p>
            <a:endParaRPr lang="en-GB" baseline="0" dirty="0"/>
          </a:p>
          <a:p>
            <a:r>
              <a:rPr lang="en-GB" baseline="0" dirty="0"/>
              <a:t>Cash flow positive – more contributions coming in than being paid out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8FF55-1A40-D408-2581-6295BDE4D8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921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E0567-1997-211B-EEB4-4B5F46A90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E5F487-5158-F01C-1FAF-ADE8B43BD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04BFE-1FE9-083F-B587-60F7A19A0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Fund increased by 435m</a:t>
            </a:r>
            <a:r>
              <a:rPr lang="en-GB" baseline="0" dirty="0"/>
              <a:t> – largest ever</a:t>
            </a:r>
          </a:p>
          <a:p>
            <a:endParaRPr lang="en-GB" baseline="0" dirty="0"/>
          </a:p>
          <a:p>
            <a:r>
              <a:rPr lang="en-GB" baseline="0" dirty="0"/>
              <a:t>Cash flow positive – more contributions coming in than being paid out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6B106-D060-166C-B9C1-D3859319C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633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D2B70-50FF-E9CA-EF80-46CAB89B3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3F398-6626-F4FD-52F2-08B8242F4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5277D-1CE5-711C-36F0-7F9EDDF99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65D02-03EC-01D8-0A16-E0C888702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15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6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07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ADC90-DDC0-37B3-9C99-EBAC124A3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8641BB-3BD7-F280-52F6-E8BEB08C1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601653-1F44-84B1-3000-C6A833912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B13FC-16A7-7B90-FE88-FABDD16E3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11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2010/11  	8.1%</a:t>
            </a:r>
          </a:p>
          <a:p>
            <a:r>
              <a:rPr lang="en-GB" dirty="0"/>
              <a:t>2011/12	2.0%</a:t>
            </a:r>
          </a:p>
          <a:p>
            <a:r>
              <a:rPr lang="en-GB" dirty="0"/>
              <a:t>2012/13	13.6%</a:t>
            </a:r>
          </a:p>
          <a:p>
            <a:r>
              <a:rPr lang="en-GB" dirty="0"/>
              <a:t>2013/14	5.6%</a:t>
            </a:r>
          </a:p>
          <a:p>
            <a:r>
              <a:rPr lang="en-GB" dirty="0"/>
              <a:t>2014/15	15.4%</a:t>
            </a:r>
          </a:p>
          <a:p>
            <a:r>
              <a:rPr lang="en-GB" dirty="0"/>
              <a:t>2015/16	0.7%</a:t>
            </a:r>
          </a:p>
          <a:p>
            <a:r>
              <a:rPr lang="en-GB" dirty="0"/>
              <a:t>2016/17	19%	</a:t>
            </a:r>
          </a:p>
          <a:p>
            <a:r>
              <a:rPr lang="en-GB" dirty="0"/>
              <a:t>2017/18	4%	</a:t>
            </a:r>
          </a:p>
          <a:p>
            <a:r>
              <a:rPr lang="en-GB" dirty="0"/>
              <a:t>2018/19	5.9%</a:t>
            </a:r>
          </a:p>
          <a:p>
            <a:r>
              <a:rPr lang="en-GB" dirty="0"/>
              <a:t>2019/20	-4.5%</a:t>
            </a:r>
          </a:p>
          <a:p>
            <a:r>
              <a:rPr lang="en-GB" dirty="0"/>
              <a:t>2020/21	20.6</a:t>
            </a:r>
          </a:p>
          <a:p>
            <a:r>
              <a:rPr lang="en-GB" dirty="0"/>
              <a:t>2021/22	10.2</a:t>
            </a:r>
          </a:p>
          <a:p>
            <a:r>
              <a:rPr lang="en-GB" dirty="0"/>
              <a:t>2022/23           -0.5%</a:t>
            </a:r>
          </a:p>
          <a:p>
            <a:r>
              <a:rPr lang="en-GB" dirty="0"/>
              <a:t>2023/24	12.9%</a:t>
            </a:r>
          </a:p>
          <a:p>
            <a:endParaRPr lang="en-GB" dirty="0"/>
          </a:p>
          <a:p>
            <a:r>
              <a:rPr lang="en-GB" dirty="0"/>
              <a:t>Up 6% so far this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26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254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Recent</a:t>
            </a:r>
            <a:r>
              <a:rPr lang="en-GB" baseline="0" dirty="0"/>
              <a:t> changes – Introduction of Low Carbon Index Fund</a:t>
            </a:r>
          </a:p>
          <a:p>
            <a:r>
              <a:rPr lang="en-GB" baseline="0" dirty="0"/>
              <a:t>	   - Active mandate for Emerging Markets</a:t>
            </a:r>
          </a:p>
          <a:p>
            <a:r>
              <a:rPr lang="en-GB" baseline="0" dirty="0"/>
              <a:t>	   - New Bond Mandate with Janus Henderson</a:t>
            </a:r>
          </a:p>
          <a:p>
            <a:r>
              <a:rPr lang="en-GB" baseline="0" dirty="0"/>
              <a:t>	   - Extra 2% allocated to Bonds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93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10.1</a:t>
            </a:r>
            <a:r>
              <a:rPr lang="en-GB" baseline="0" dirty="0"/>
              <a:t> % plus 6.7% CPI inflation</a:t>
            </a:r>
          </a:p>
          <a:p>
            <a:r>
              <a:rPr lang="en-GB" baseline="0" dirty="0"/>
              <a:t>78% pooled at present – Further 10% likely in 2024/25</a:t>
            </a:r>
          </a:p>
          <a:p>
            <a:r>
              <a:rPr lang="en-GB" baseline="0" dirty="0"/>
              <a:t>10% Private Equity and 5% </a:t>
            </a:r>
            <a:r>
              <a:rPr lang="en-GB" baseline="0" dirty="0" err="1"/>
              <a:t>Leveling</a:t>
            </a:r>
            <a:r>
              <a:rPr lang="en-GB" baseline="0" dirty="0"/>
              <a:t> 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655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81731-1F64-47EC-9A01-716C6C76E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91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BEC-A9A6-4163-8252-262B5401DB7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27" y="5755999"/>
            <a:ext cx="19478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53" y="5890937"/>
            <a:ext cx="5328369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248027-0B20-D52B-EFC5-E746219F36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0967" y="5755999"/>
            <a:ext cx="111566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3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74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BEC-A9A6-4163-8252-262B5401DB7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27" y="5755999"/>
            <a:ext cx="19478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53" y="5890937"/>
            <a:ext cx="5328369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4E40E5-BF6F-E809-F806-A2B5FAC11D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0967" y="5755999"/>
            <a:ext cx="111566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1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BEC-A9A6-4163-8252-262B5401DB7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27" y="5755999"/>
            <a:ext cx="19478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32" y="5899150"/>
            <a:ext cx="5328369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2B5100-24F0-0D82-9A40-2D2560C2C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3589" y="5775406"/>
            <a:ext cx="111566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0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351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0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61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271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83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0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BEC-A9A6-4163-8252-262B5401DB7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27" y="5755999"/>
            <a:ext cx="19478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32" y="5899150"/>
            <a:ext cx="5328369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CDF07-BE45-39A7-8CB8-218994E8D8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0967" y="5755999"/>
            <a:ext cx="111566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0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22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19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604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5608-D2AC-45F4-8513-8E30E1BC69FB}" type="datetime1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27" y="5755999"/>
            <a:ext cx="19478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53" y="5890937"/>
            <a:ext cx="5328369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63" y="5687248"/>
            <a:ext cx="1111920" cy="98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158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756D-48B3-4132-ACE3-64E2BB3EAF56}" type="datetime1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27" y="5755999"/>
            <a:ext cx="19478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32" y="5899150"/>
            <a:ext cx="5328369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9173B9-89C2-45CD-0ADD-9013C6E5BE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3589" y="5775406"/>
            <a:ext cx="111566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7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95AF-7EE1-46E3-8219-8EAAE02BAE4F}" type="datetime1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21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0A52-18DD-499D-87C1-9AF731862B24}" type="datetime1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07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232E-0870-46E2-8185-CEADEBFCC2B6}" type="datetime1">
              <a:rPr lang="en-GB" smtClean="0"/>
              <a:t>10/12/2024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29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5994-BA75-4B99-9E89-DB9F40079A9A}" type="datetime1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0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76BB-0310-46C4-AC09-F4ACA620F89C}" type="datetime1">
              <a:rPr lang="en-GB" smtClean="0"/>
              <a:t>10/12/2024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3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99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7E47-7121-438D-980F-8502607E1DE6}" type="datetime1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01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CF2D-B616-4675-8DF2-2DCF0580D049}" type="datetime1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36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8292-0239-4AEB-9532-CC28E96A35E4}" type="datetime1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249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CB57-C198-4083-A3AB-7F1CD226D944}" type="datetime1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94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BEC-A9A6-4163-8252-262B5401DB7A}" type="datetimeFigureOut">
              <a:rPr lang="en-GB" smtClean="0"/>
              <a:t>10/12/2024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27" y="5755999"/>
            <a:ext cx="19478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53" y="5890937"/>
            <a:ext cx="5328369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63" y="5687248"/>
            <a:ext cx="1111920" cy="98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917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BEC-A9A6-4163-8252-262B5401DB7A}" type="datetimeFigureOut">
              <a:rPr lang="en-GB" smtClean="0"/>
              <a:t>10/12/2024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27" y="5755999"/>
            <a:ext cx="19478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32" y="5899150"/>
            <a:ext cx="5328369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63" y="5687248"/>
            <a:ext cx="1111920" cy="98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841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042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742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95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7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26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433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531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473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243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13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56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0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97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2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0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5A0E5-F179-4028-B8EF-B8DD55F75CC4}" type="datetime1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1276-0150-4DF4-AA76-AC36136703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75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thebluediamondgallery.com/legal/legislation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ensions@suffolk.gov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freepngimg.com/png/64770-computer-email-icons-free-hd-image" TargetMode="Externa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cpedia.org/handwriting/a/agenda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7044"/>
            <a:ext cx="10363200" cy="1470025"/>
          </a:xfrm>
        </p:spPr>
        <p:txBody>
          <a:bodyPr/>
          <a:lstStyle/>
          <a:p>
            <a:r>
              <a:rPr lang="en-GB" dirty="0"/>
              <a:t>Welcome to the</a:t>
            </a:r>
            <a:br>
              <a:rPr lang="en-GB" dirty="0"/>
            </a:br>
            <a:r>
              <a:rPr lang="en-GB" dirty="0"/>
              <a:t>Annual Employers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25716"/>
            <a:ext cx="8534400" cy="1752600"/>
          </a:xfrm>
        </p:spPr>
        <p:txBody>
          <a:bodyPr/>
          <a:lstStyle/>
          <a:p>
            <a:r>
              <a:rPr lang="en-GB" dirty="0"/>
              <a:t>Councillor Richard Smith</a:t>
            </a:r>
          </a:p>
          <a:p>
            <a:r>
              <a:rPr lang="en-GB" dirty="0"/>
              <a:t>Chairman of the Pension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31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2266682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C7E5369B-B1C3-4FA1-99FD-7567EFD5DA07}"/>
              </a:ext>
            </a:extLst>
          </p:cNvPr>
          <p:cNvSpPr txBox="1">
            <a:spLocks/>
          </p:cNvSpPr>
          <p:nvPr/>
        </p:nvSpPr>
        <p:spPr>
          <a:xfrm>
            <a:off x="914399" y="2693987"/>
            <a:ext cx="10534261" cy="214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Administration Updates</a:t>
            </a:r>
          </a:p>
        </p:txBody>
      </p:sp>
    </p:spTree>
    <p:extLst>
      <p:ext uri="{BB962C8B-B14F-4D97-AF65-F5344CB8AC3E}">
        <p14:creationId xmlns:p14="http://schemas.microsoft.com/office/powerpoint/2010/main" val="188992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rgbClr val="0070C0"/>
                </a:solidFill>
              </a:rPr>
              <a:t>Administration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/>
          </a:bodyPr>
          <a:lstStyle/>
          <a:p>
            <a:r>
              <a:rPr lang="en-GB" dirty="0"/>
              <a:t>Document which details Pension Fund Administration requirements and expectations</a:t>
            </a:r>
          </a:p>
          <a:p>
            <a:r>
              <a:rPr lang="en-GB" dirty="0"/>
              <a:t>Originally agreed with employers</a:t>
            </a:r>
          </a:p>
          <a:p>
            <a:r>
              <a:rPr lang="en-GB" dirty="0"/>
              <a:t>Formally reviewed every 3 years  </a:t>
            </a:r>
          </a:p>
          <a:p>
            <a:r>
              <a:rPr lang="en-GB" dirty="0"/>
              <a:t>Very minor changes this time to incorporate i-Connect </a:t>
            </a:r>
          </a:p>
          <a:p>
            <a:r>
              <a:rPr lang="en-GB" dirty="0"/>
              <a:t>E-mail will be sent to all employers detailing these changes</a:t>
            </a:r>
          </a:p>
          <a:p>
            <a:r>
              <a:rPr lang="en-GB" dirty="0"/>
              <a:t>Strategy will be reviewed when i-Connect roll out complete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03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B6393-FAC6-2CCB-FB4F-8CB34AACB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5B1A-597D-CC2E-155A-33BC76F7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rgbClr val="0070C0"/>
                </a:solidFill>
              </a:rPr>
              <a:t>Sharing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F0F38-7B1B-9C40-B80C-39089CDD8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/>
          </a:bodyPr>
          <a:lstStyle/>
          <a:p>
            <a:r>
              <a:rPr lang="en-GB" dirty="0"/>
              <a:t>The Pension Regulator has introduced a code of best practice </a:t>
            </a:r>
          </a:p>
          <a:p>
            <a:r>
              <a:rPr lang="en-GB" dirty="0"/>
              <a:t>One suggestion for best practice is to help employers understand when they should be sharing information</a:t>
            </a:r>
          </a:p>
          <a:p>
            <a:r>
              <a:rPr lang="en-GB" dirty="0"/>
              <a:t>This links closely to the Administration Strategy</a:t>
            </a:r>
          </a:p>
          <a:p>
            <a:r>
              <a:rPr lang="en-GB" dirty="0"/>
              <a:t>Employer responsibilities including timescales for providing information contained on pages 7 and 8</a:t>
            </a:r>
          </a:p>
          <a:p>
            <a:r>
              <a:rPr lang="en-GB" dirty="0"/>
              <a:t>Please therefore look out for the e-mail detailing this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79A9B-28A0-3634-DA65-4AD6069B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phic 5" descr="Information with solid fill">
            <a:extLst>
              <a:ext uri="{FF2B5EF4-FFF2-40B4-BE49-F238E27FC236}">
                <a16:creationId xmlns:a16="http://schemas.microsoft.com/office/drawing/2014/main" id="{55293AA5-0399-14BB-091E-C106F874D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8278" y="107328"/>
            <a:ext cx="1225827" cy="12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6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0C697-FCCE-8A11-8E14-DFEF8E33D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CFA8-7F17-0956-EE99-CC475070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rgbClr val="0070C0"/>
                </a:solidFill>
              </a:rPr>
              <a:t>i-Connect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F0B8-CC4D-54C4-BF9B-45EC9D98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System enables you to send monthly data returns</a:t>
            </a:r>
          </a:p>
          <a:p>
            <a:r>
              <a:rPr lang="en-GB" dirty="0"/>
              <a:t>Number of benefits for using this system for all concerned</a:t>
            </a:r>
          </a:p>
          <a:p>
            <a:r>
              <a:rPr lang="en-GB" dirty="0"/>
              <a:t>Employer:-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 End of year requirements significantly reduced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 no need to complete new starter forms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 Benefits coming soon include no requirement to send separate contribution returns</a:t>
            </a:r>
          </a:p>
          <a:p>
            <a:r>
              <a:rPr lang="en-GB" dirty="0"/>
              <a:t>Administration  Team:-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Hold up to date data for calculations we need to do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Ensures data is as current as possible ahead of pensions dashboards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Reduces administration workload at year end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2F0EC-EEA9-B72D-ED57-EBC10152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8F6B8-ECDF-3419-6D56-8C28234B6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286067"/>
            <a:ext cx="3051221" cy="9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7BFBF-F6EC-EED3-9D43-EB55CF742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4857-4264-698D-8F40-91EBA760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rgbClr val="0070C0"/>
                </a:solidFill>
              </a:rPr>
              <a:t>i-Connect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5148E-9C4A-7426-CCE6-4A2EEF622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/>
          </a:bodyPr>
          <a:lstStyle/>
          <a:p>
            <a:r>
              <a:rPr lang="en-GB" dirty="0"/>
              <a:t>Members:-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 Data is up to date for when they access Member Self Service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 Allows members to run personal quotations accurately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 Data will be up to date for when Pensions Dashboards are introduced</a:t>
            </a:r>
          </a:p>
          <a:p>
            <a:r>
              <a:rPr lang="en-GB" dirty="0"/>
              <a:t>Currently 52% of our employers are using this system</a:t>
            </a:r>
          </a:p>
          <a:p>
            <a:r>
              <a:rPr lang="en-GB" dirty="0"/>
              <a:t>Equates to around 40% of active members </a:t>
            </a:r>
          </a:p>
          <a:p>
            <a:r>
              <a:rPr lang="en-GB" dirty="0"/>
              <a:t>If you’re interested and haven’t signed up yet get in touch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72ABB-7DAC-671B-E576-47B85635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77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86493-8FA1-1519-86C3-D5FF5C422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6528-B245-B927-AB57-3B08D6A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rgbClr val="0070C0"/>
                </a:solidFill>
              </a:rPr>
              <a:t>McCloud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2024C-C822-BC8E-2F6B-03E6F739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Legislation that was introduced in October 2023</a:t>
            </a:r>
          </a:p>
          <a:p>
            <a:r>
              <a:rPr lang="en-GB" dirty="0"/>
              <a:t>Removes discrimination that was in the scheme linked to protections for some members following LGPS move to CARE scheme on 1 April 2014</a:t>
            </a:r>
          </a:p>
          <a:p>
            <a:r>
              <a:rPr lang="en-GB" dirty="0"/>
              <a:t>New legislation provides an underpin for members who meet criteria in terms of dates paying into the scheme</a:t>
            </a:r>
          </a:p>
          <a:p>
            <a:r>
              <a:rPr lang="en-GB" dirty="0"/>
              <a:t>Requirement is for the Pension fund to run additional calculations for these members comparing benefits under 2014 scheme compared to previous final salary arrangement</a:t>
            </a:r>
          </a:p>
          <a:p>
            <a:r>
              <a:rPr lang="en-GB" dirty="0"/>
              <a:t>Only for the remedy period 1 April 2014 – 31 March 22</a:t>
            </a:r>
          </a:p>
          <a:p>
            <a:r>
              <a:rPr lang="en-GB" dirty="0"/>
              <a:t>Higher values will be paid or difference paid if members have retired etc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9F9B3-443D-2B1E-B19B-1C645A03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gavel and a sign on a table&#10;&#10;Description automatically generated">
            <a:extLst>
              <a:ext uri="{FF2B5EF4-FFF2-40B4-BE49-F238E27FC236}">
                <a16:creationId xmlns:a16="http://schemas.microsoft.com/office/drawing/2014/main" id="{31F12B6A-86E4-AA36-48CF-A277C9A07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64626" y="274638"/>
            <a:ext cx="2228599" cy="121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FBDA9-AA43-075A-E052-8FB154235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9BE6-DCDC-ECD7-066F-BA048226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rgbClr val="0070C0"/>
                </a:solidFill>
              </a:rPr>
              <a:t>McCloud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74AFF-01F1-3137-4764-6CB4AEFD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/>
          </a:bodyPr>
          <a:lstStyle/>
          <a:p>
            <a:r>
              <a:rPr lang="en-GB" dirty="0"/>
              <a:t>Currently we are reviewing all data we hold (includes additional data some of you have previously provided)</a:t>
            </a:r>
          </a:p>
          <a:p>
            <a:r>
              <a:rPr lang="en-GB" dirty="0"/>
              <a:t>Once this work is complete data will be loaded into the system and cases will be processed</a:t>
            </a:r>
          </a:p>
          <a:p>
            <a:r>
              <a:rPr lang="en-GB" dirty="0"/>
              <a:t>If we need anything else from you, we will contact you (we recognise that not all data may still be available)</a:t>
            </a:r>
          </a:p>
          <a:p>
            <a:r>
              <a:rPr lang="en-GB" dirty="0"/>
              <a:t>Members are being kept up to date via their newsletter. We’ll notify you if we would like anything further communicated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D70D2-8EBC-D22B-47DE-8452AB44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2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AFEA9-FC59-2E69-1E52-746C2BD4C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173F-20F1-E0BD-8D67-88F3006B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rgbClr val="0070C0"/>
                </a:solidFill>
              </a:rPr>
              <a:t>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48BF8-17DE-AD1D-A7D7-9DF76066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8429"/>
            <a:ext cx="10972800" cy="4525963"/>
          </a:xfrm>
        </p:spPr>
        <p:txBody>
          <a:bodyPr>
            <a:normAutofit/>
          </a:bodyPr>
          <a:lstStyle/>
          <a:p>
            <a:r>
              <a:rPr lang="en-GB" dirty="0"/>
              <a:t>Introducing a new version of our Member Self Service system</a:t>
            </a:r>
          </a:p>
          <a:p>
            <a:r>
              <a:rPr lang="en-GB" dirty="0"/>
              <a:t>Expected to go live in February 2025</a:t>
            </a:r>
          </a:p>
          <a:p>
            <a:r>
              <a:rPr lang="en-GB" dirty="0"/>
              <a:t>System simplifies the registration and log in process for members – uses EIV (Electronic Identification Verification)</a:t>
            </a:r>
          </a:p>
          <a:p>
            <a:r>
              <a:rPr lang="en-GB" dirty="0"/>
              <a:t>System will be simpler to use and find things and allow members chance to instigate more processes </a:t>
            </a:r>
          </a:p>
          <a:p>
            <a:r>
              <a:rPr lang="en-GB" dirty="0"/>
              <a:t>We will communicate regarding this in the new year</a:t>
            </a:r>
          </a:p>
          <a:p>
            <a:r>
              <a:rPr lang="en-GB" dirty="0"/>
              <a:t>We’d appreciate your help in encouraging staff to sign up to it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D186F-321D-52A9-8A9E-1C8B07B6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435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A6DDE-1DC4-BEDF-8B72-DC12337F7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F380-F53E-E85B-FA8F-D3FB151C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rgbClr val="0070C0"/>
                </a:solidFill>
              </a:rPr>
              <a:t>Employer 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DCB79-62DD-4DF9-DF51-1470791B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Important to keep employer contact details up to date</a:t>
            </a:r>
          </a:p>
          <a:p>
            <a:r>
              <a:rPr lang="en-GB" dirty="0"/>
              <a:t>Did you receive the employer newsletter sent last month?</a:t>
            </a:r>
          </a:p>
          <a:p>
            <a:r>
              <a:rPr lang="en-GB" dirty="0"/>
              <a:t>Send up to date contact details to </a:t>
            </a:r>
            <a:r>
              <a:rPr lang="en-GB" dirty="0">
                <a:hlinkClick r:id="rId3"/>
              </a:rPr>
              <a:t>pensions@suffolk.gov.uk</a:t>
            </a:r>
            <a:r>
              <a:rPr lang="en-GB" dirty="0"/>
              <a:t> so we can ensure you receive all key information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2E764-8A94-682F-6923-A50CA38C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blue square with a white envelope&#10;&#10;Description automatically generated">
            <a:extLst>
              <a:ext uri="{FF2B5EF4-FFF2-40B4-BE49-F238E27FC236}">
                <a16:creationId xmlns:a16="http://schemas.microsoft.com/office/drawing/2014/main" id="{7DBCF91A-0307-69F8-71F3-7E4802354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44400" y="439737"/>
            <a:ext cx="15430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9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74" y="274638"/>
            <a:ext cx="10972800" cy="11430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0" y="1244009"/>
            <a:ext cx="10982960" cy="4179638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 algn="ctr">
              <a:buNone/>
            </a:pPr>
            <a:r>
              <a:rPr lang="en-GB" sz="6000" dirty="0"/>
              <a:t>Open Agenda for any Questions from the attendees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84" y="3685235"/>
            <a:ext cx="1630873" cy="16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8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3352-9723-6CAE-D2C4-FC9E2889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3BDE7-1205-4CE1-32F6-125EAFE12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05" y="1166018"/>
            <a:ext cx="109728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sz="2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Additional Voluntary Contribution Scheme  – Chris Johnston, L&amp;G</a:t>
            </a:r>
          </a:p>
          <a:p>
            <a:pPr marL="457200" lvl="1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Valuation Exercise– Craig Alexander and Morven Galloway, Hymans Robertson, covering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Current Funding Level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Triennial Valuation</a:t>
            </a:r>
          </a:p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</a:p>
          <a:p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Pension Fund Update – Sharon Tan, Lead Accountant (Pensions), covering: -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Investment Performance of the Fund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Key issues for the Pension Fund Committee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Pension Administration Update – Stuart Potter, Operations Manager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I-Connect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McCloud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New member self service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 Forum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Open session to raise additional questions </a:t>
            </a:r>
          </a:p>
          <a:p>
            <a:pPr marL="1028700" indent="0">
              <a:buNone/>
            </a:pPr>
            <a:endParaRPr lang="en-GB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Closing Remarks by Councillor Richard Smith, Chairman of the Suffolk Pension Fund Board</a:t>
            </a:r>
          </a:p>
          <a:p>
            <a:pPr marL="0" lvl="0" indent="0">
              <a:buNone/>
            </a:pP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5A70-9841-D400-5606-688E7EF5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645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12347-6CAB-1284-6A60-207277AAF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D20BB0-2DEF-9E64-6737-930D37F34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525716"/>
            <a:ext cx="8534400" cy="1752600"/>
          </a:xfrm>
        </p:spPr>
        <p:txBody>
          <a:bodyPr/>
          <a:lstStyle/>
          <a:p>
            <a:r>
              <a:rPr lang="en-GB" dirty="0"/>
              <a:t>Councillor Richard Smith</a:t>
            </a:r>
          </a:p>
          <a:p>
            <a:r>
              <a:rPr lang="en-GB" dirty="0"/>
              <a:t>Chairman of the Pension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A5325-9A82-D4A4-791B-578A6671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8AAFDD-8DD5-94BB-0EA5-FF662BA0D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357815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Pension Fund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791" y="3886200"/>
            <a:ext cx="9935850" cy="1752600"/>
          </a:xfrm>
        </p:spPr>
        <p:txBody>
          <a:bodyPr/>
          <a:lstStyle/>
          <a:p>
            <a:r>
              <a:rPr lang="en-GB" dirty="0"/>
              <a:t>Sharon Tan – Lead Accountant (Pensions)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7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4342" y="274638"/>
            <a:ext cx="10972800" cy="1143000"/>
          </a:xfrm>
        </p:spPr>
        <p:txBody>
          <a:bodyPr/>
          <a:lstStyle/>
          <a:p>
            <a:r>
              <a:rPr lang="en-GB" dirty="0"/>
              <a:t>Update will 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7F0568BA-FCD1-42B7-AEFC-D7016A23D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08445" y="0"/>
            <a:ext cx="7315041" cy="48766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039" y="2438348"/>
            <a:ext cx="8364353" cy="3028802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Fund Value and Returns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Committee Considerations</a:t>
            </a:r>
          </a:p>
          <a:p>
            <a:pPr marL="457200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68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2025F-39DB-8C59-25A3-46E498061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33B2-44A2-E5E3-75C2-259050BE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21"/>
            <a:ext cx="10972800" cy="1368650"/>
          </a:xfrm>
        </p:spPr>
        <p:txBody>
          <a:bodyPr/>
          <a:lstStyle/>
          <a:p>
            <a:r>
              <a:rPr lang="en-GB" b="1" dirty="0"/>
              <a:t>Trend in Fund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FCF8-9A3E-E1DB-AF39-7AF2532E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92C33D-5450-3E4C-127C-31CCBB49FDD7}"/>
              </a:ext>
            </a:extLst>
          </p:cNvPr>
          <p:cNvGraphicFramePr/>
          <p:nvPr/>
        </p:nvGraphicFramePr>
        <p:xfrm>
          <a:off x="2203917" y="1357062"/>
          <a:ext cx="8325293" cy="4143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7">
            <a:extLst>
              <a:ext uri="{FF2B5EF4-FFF2-40B4-BE49-F238E27FC236}">
                <a16:creationId xmlns:a16="http://schemas.microsoft.com/office/drawing/2014/main" id="{17463E3F-BF2C-718E-3F81-B293A7890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6" y="260649"/>
            <a:ext cx="1762369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C7AA4C-407C-ADF3-5936-C107D6C63C9B}"/>
              </a:ext>
            </a:extLst>
          </p:cNvPr>
          <p:cNvGraphicFramePr>
            <a:graphicFrameLocks/>
          </p:cNvGraphicFramePr>
          <p:nvPr/>
        </p:nvGraphicFramePr>
        <p:xfrm>
          <a:off x="1662790" y="1132186"/>
          <a:ext cx="8190658" cy="460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B0C3BECF-3476-306C-473E-A2657617B2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614735"/>
              </p:ext>
            </p:extLst>
          </p:nvPr>
        </p:nvGraphicFramePr>
        <p:xfrm>
          <a:off x="609600" y="1403650"/>
          <a:ext cx="10972800" cy="430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6285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321"/>
            <a:ext cx="10972800" cy="1368650"/>
          </a:xfrm>
        </p:spPr>
        <p:txBody>
          <a:bodyPr/>
          <a:lstStyle/>
          <a:p>
            <a:r>
              <a:rPr lang="en-GB" b="1" dirty="0"/>
              <a:t>Performance Returns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203917" y="1357062"/>
          <a:ext cx="8325293" cy="4143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6" y="260649"/>
            <a:ext cx="1762369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7B37445-7020-4B36-9C62-93EB26BA1B97}"/>
              </a:ext>
            </a:extLst>
          </p:cNvPr>
          <p:cNvGraphicFramePr>
            <a:graphicFrameLocks/>
          </p:cNvGraphicFramePr>
          <p:nvPr/>
        </p:nvGraphicFramePr>
        <p:xfrm>
          <a:off x="1662790" y="1132186"/>
          <a:ext cx="8190658" cy="460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5F0AC51-2AB5-E542-4644-574C59528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038974"/>
              </p:ext>
            </p:extLst>
          </p:nvPr>
        </p:nvGraphicFramePr>
        <p:xfrm>
          <a:off x="2549562" y="1516829"/>
          <a:ext cx="6723530" cy="398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5277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988"/>
            <a:ext cx="10972800" cy="1368650"/>
          </a:xfrm>
        </p:spPr>
        <p:txBody>
          <a:bodyPr/>
          <a:lstStyle/>
          <a:p>
            <a:r>
              <a:rPr lang="en-GB" b="1" dirty="0"/>
              <a:t>Performance Returns 2023-24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765005" y="1417638"/>
          <a:ext cx="8325293" cy="4143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6" y="260649"/>
            <a:ext cx="1762369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477CB46-98AC-EAD8-B083-5EF5BAD2A4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653834"/>
              </p:ext>
            </p:extLst>
          </p:nvPr>
        </p:nvGraphicFramePr>
        <p:xfrm>
          <a:off x="2009105" y="1417638"/>
          <a:ext cx="8081193" cy="3908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0851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1" y="201159"/>
            <a:ext cx="10972800" cy="1143000"/>
          </a:xfrm>
        </p:spPr>
        <p:txBody>
          <a:bodyPr/>
          <a:lstStyle/>
          <a:p>
            <a:r>
              <a:rPr lang="en-GB" b="1" dirty="0"/>
              <a:t>Suffolk’s Strategic Asset Allocation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EEDC75-8343-488E-A9D5-8BB71DD78285}"/>
              </a:ext>
            </a:extLst>
          </p:cNvPr>
          <p:cNvSpPr/>
          <p:nvPr/>
        </p:nvSpPr>
        <p:spPr>
          <a:xfrm>
            <a:off x="8467725" y="2905125"/>
            <a:ext cx="774700" cy="26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033FF-E6D1-A482-0A17-30255932F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36"/>
          <a:stretch/>
        </p:blipFill>
        <p:spPr>
          <a:xfrm>
            <a:off x="10458450" y="131763"/>
            <a:ext cx="1428750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080698-E7A2-AB5D-8EEF-50727BA48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226" y="1463040"/>
            <a:ext cx="8575548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 altLang="en-US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Committee Considerations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09600" y="1622573"/>
            <a:ext cx="10689728" cy="337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marL="533400" indent="-533400" defTabSz="957263">
              <a:spcBef>
                <a:spcPct val="20000"/>
              </a:spcBef>
              <a:buChar char="•"/>
              <a:defRPr sz="25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1131888" indent="-477838" defTabSz="957263">
              <a:spcBef>
                <a:spcPct val="20000"/>
              </a:spcBef>
              <a:buChar char="–"/>
              <a:defRPr sz="2900" b="1">
                <a:solidFill>
                  <a:srgbClr val="000099"/>
                </a:solidFill>
                <a:latin typeface="Times New Roman" pitchFamily="18" charset="0"/>
                <a:cs typeface="Arial" pitchFamily="34" charset="0"/>
              </a:defRPr>
            </a:lvl2pPr>
            <a:lvl3pPr marL="1436688" indent="-479425" defTabSz="957263">
              <a:spcBef>
                <a:spcPct val="20000"/>
              </a:spcBef>
              <a:buChar char="•"/>
              <a:defRPr sz="2500" b="1">
                <a:solidFill>
                  <a:srgbClr val="000099"/>
                </a:solidFill>
                <a:latin typeface="Times New Roman" pitchFamily="18" charset="0"/>
                <a:cs typeface="Arial" pitchFamily="34" charset="0"/>
              </a:defRPr>
            </a:lvl3pPr>
            <a:lvl4pPr marL="1916113" indent="-479425" defTabSz="957263">
              <a:spcBef>
                <a:spcPct val="20000"/>
              </a:spcBef>
              <a:buChar char="–"/>
              <a:defRPr sz="2100" b="1">
                <a:solidFill>
                  <a:srgbClr val="000099"/>
                </a:solidFill>
                <a:latin typeface="Times New Roman" pitchFamily="18" charset="0"/>
                <a:cs typeface="Arial" pitchFamily="34" charset="0"/>
              </a:defRPr>
            </a:lvl4pPr>
            <a:lvl5pPr marL="2393950" indent="-477838" defTabSz="957263">
              <a:spcBef>
                <a:spcPct val="20000"/>
              </a:spcBef>
              <a:buChar char="»"/>
              <a:defRPr sz="2100" b="1">
                <a:solidFill>
                  <a:srgbClr val="000099"/>
                </a:solidFill>
                <a:latin typeface="Times New Roman" pitchFamily="18" charset="0"/>
                <a:cs typeface="Arial" pitchFamily="34" charset="0"/>
              </a:defRPr>
            </a:lvl5pPr>
            <a:lvl6pPr marL="2851150" indent="-477838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 b="1">
                <a:solidFill>
                  <a:srgbClr val="000099"/>
                </a:solidFill>
                <a:latin typeface="Times New Roman" pitchFamily="18" charset="0"/>
                <a:cs typeface="Arial" pitchFamily="34" charset="0"/>
              </a:defRPr>
            </a:lvl6pPr>
            <a:lvl7pPr marL="3308350" indent="-477838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 b="1">
                <a:solidFill>
                  <a:srgbClr val="000099"/>
                </a:solidFill>
                <a:latin typeface="Times New Roman" pitchFamily="18" charset="0"/>
                <a:cs typeface="Arial" pitchFamily="34" charset="0"/>
              </a:defRPr>
            </a:lvl7pPr>
            <a:lvl8pPr marL="3765550" indent="-477838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 b="1">
                <a:solidFill>
                  <a:srgbClr val="000099"/>
                </a:solidFill>
                <a:latin typeface="Times New Roman" pitchFamily="18" charset="0"/>
                <a:cs typeface="Arial" pitchFamily="34" charset="0"/>
              </a:defRPr>
            </a:lvl8pPr>
            <a:lvl9pPr marL="4222750" indent="-477838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 b="1">
                <a:solidFill>
                  <a:srgbClr val="0000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742950" marR="0" lvl="1" indent="-285750" algn="just" defTabSz="957263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High Funding level – Future effect on employers Contributions</a:t>
            </a:r>
          </a:p>
          <a:p>
            <a:pPr marL="742950" marR="0" lvl="1" indent="-285750" algn="just" defTabSz="957263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Investment income needed to pay Benefits – Cashflow Negative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Further investments through pool – Private Equity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Net Zero Commitment – 2050 or earlier 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Pensions Investment Review</a:t>
            </a:r>
          </a:p>
          <a:p>
            <a:pPr marL="1047750" lvl="2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Pooling</a:t>
            </a:r>
          </a:p>
          <a:p>
            <a:pPr marL="1047750" lvl="2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Governance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A4219-F5C7-4803-CF4B-E94DA0847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36"/>
          <a:stretch/>
        </p:blipFill>
        <p:spPr>
          <a:xfrm>
            <a:off x="10458450" y="13176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45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Ipswich Borough Audit Committee Presentation 2020</Template>
  <TotalTime>4358</TotalTime>
  <Words>1085</Words>
  <Application>Microsoft Office PowerPoint</Application>
  <PresentationFormat>Widescreen</PresentationFormat>
  <Paragraphs>280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Office Theme</vt:lpstr>
      <vt:lpstr>1_Office Theme</vt:lpstr>
      <vt:lpstr>2_Office Theme</vt:lpstr>
      <vt:lpstr>3_Office Theme</vt:lpstr>
      <vt:lpstr>Welcome to the Annual Employers Meeting</vt:lpstr>
      <vt:lpstr>Today’s Agenda</vt:lpstr>
      <vt:lpstr>Pension Fund Update</vt:lpstr>
      <vt:lpstr>Update will Cover</vt:lpstr>
      <vt:lpstr>Trend in Fund Values</vt:lpstr>
      <vt:lpstr>Performance Returns</vt:lpstr>
      <vt:lpstr>Performance Returns 2023-24</vt:lpstr>
      <vt:lpstr>Suffolk’s Strategic Asset Allocation</vt:lpstr>
      <vt:lpstr>Committee Considerations</vt:lpstr>
      <vt:lpstr>PowerPoint Presentation</vt:lpstr>
      <vt:lpstr>Administration Strategy</vt:lpstr>
      <vt:lpstr>Sharing information</vt:lpstr>
      <vt:lpstr>i-Connect</vt:lpstr>
      <vt:lpstr>i-Connect</vt:lpstr>
      <vt:lpstr>McCloud</vt:lpstr>
      <vt:lpstr>McCloud</vt:lpstr>
      <vt:lpstr>Engage</vt:lpstr>
      <vt:lpstr>Employer Contact details</vt:lpstr>
      <vt:lpstr> 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Pension Fund Update</dc:title>
  <dc:creator>Paul Finbow</dc:creator>
  <cp:lastModifiedBy>Sharon Tan</cp:lastModifiedBy>
  <cp:revision>31</cp:revision>
  <cp:lastPrinted>2024-12-10T08:28:30Z</cp:lastPrinted>
  <dcterms:created xsi:type="dcterms:W3CDTF">2021-12-09T12:10:30Z</dcterms:created>
  <dcterms:modified xsi:type="dcterms:W3CDTF">2024-12-10T15:43:31Z</dcterms:modified>
</cp:coreProperties>
</file>