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sldIdLst>
    <p:sldId id="366" r:id="rId4"/>
    <p:sldId id="365" r:id="rId5"/>
    <p:sldId id="374" r:id="rId6"/>
    <p:sldId id="382" r:id="rId7"/>
    <p:sldId id="369" r:id="rId8"/>
    <p:sldId id="379" r:id="rId9"/>
    <p:sldId id="368" r:id="rId10"/>
    <p:sldId id="376" r:id="rId11"/>
    <p:sldId id="373" r:id="rId12"/>
    <p:sldId id="381" r:id="rId13"/>
    <p:sldId id="383" r:id="rId14"/>
    <p:sldId id="380" r:id="rId15"/>
    <p:sldId id="384" r:id="rId16"/>
    <p:sldId id="385" r:id="rId17"/>
    <p:sldId id="386" r:id="rId18"/>
    <p:sldId id="387" r:id="rId19"/>
    <p:sldId id="388" r:id="rId20"/>
    <p:sldId id="390" r:id="rId21"/>
    <p:sldId id="391" r:id="rId22"/>
    <p:sldId id="389" r:id="rId23"/>
    <p:sldId id="274" r:id="rId24"/>
    <p:sldId id="378" r:id="rId2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10" autoAdjust="0"/>
  </p:normalViewPr>
  <p:slideViewPr>
    <p:cSldViewPr snapToGrid="0">
      <p:cViewPr>
        <p:scale>
          <a:sx n="75" d="100"/>
          <a:sy n="75" d="100"/>
        </p:scale>
        <p:origin x="72" y="300"/>
      </p:cViewPr>
      <p:guideLst>
        <p:guide orient="horz" pos="2160"/>
        <p:guide pos="3840"/>
      </p:guideLst>
    </p:cSldViewPr>
  </p:slideViewPr>
  <p:outlineViewPr>
    <p:cViewPr>
      <p:scale>
        <a:sx n="33" d="100"/>
        <a:sy n="33" d="100"/>
      </p:scale>
      <p:origin x="0" y="-1164"/>
    </p:cViewPr>
  </p:outlineViewPr>
  <p:notesTextViewPr>
    <p:cViewPr>
      <p:scale>
        <a:sx n="1" d="1"/>
        <a:sy n="1" d="1"/>
      </p:scale>
      <p:origin x="0" y="0"/>
    </p:cViewPr>
  </p:notesTextViewPr>
  <p:notesViewPr>
    <p:cSldViewPr snapToGrid="0">
      <p:cViewPr>
        <p:scale>
          <a:sx n="96" d="100"/>
          <a:sy n="96" d="100"/>
        </p:scale>
        <p:origin x="2940" y="-7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user.eroot.eadidom.com\csd\data\Finance\Accounting%20Services\Technical%20Accounting\Pensions\Committee\2016-17\Benchmark%20workings%20-%20Mar%2016.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user.eroot.eadidom.com\csd\data\Finance\Accounting%20Services\Technical%20Accounting\Pensions\Annual%20Employers%20Meeting\Workings%20for%20PF%20Presentation.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euser\csd\data\Finance\Accounting%20Services\Technical%20Accounting\Pensions\Annual%20Employers%20Meeting\Workings%20for%20PF%20Presentatio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Euser.eroot.eadidom.com\csd\data\Finance\Accounting%20Services\Technical%20Accounting\Pensions\Committee\2016-17\Benchmark%20workings%20-%20Mar%2016.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Euser.eroot.eadidom.com\csd\data\Finance\Accounting%20Services\Technical%20Accounting\Pensions\Annual%20Employers%20Meeting\Workings%20for%20PF%20Presentation.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euser\csd\data\Finance\Accounting%20Services\Technical%20Accounting\Pensions\Annual%20Employers%20Meeting\Workings%20for%20PF%20Presentation.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euser\csd\data\Finance\Accounting%20Services\Technical%20Accounting\Pensions\Annual%20Employers%20Meeting\Workings%20for%20PF%20Presentation.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100"/>
        <c:overlap val="-24"/>
        <c:axId val="664330479"/>
        <c:axId val="959595999"/>
      </c:barChart>
      <c:catAx>
        <c:axId val="664330479"/>
        <c:scaling>
          <c:orientation val="minMax"/>
        </c:scaling>
        <c:delete val="1"/>
        <c:axPos val="b"/>
        <c:numFmt formatCode="General" sourceLinked="1"/>
        <c:majorTickMark val="none"/>
        <c:minorTickMark val="none"/>
        <c:tickLblPos val="nextTo"/>
        <c:crossAx val="959595999"/>
        <c:crosses val="autoZero"/>
        <c:auto val="1"/>
        <c:lblAlgn val="ctr"/>
        <c:lblOffset val="100"/>
        <c:noMultiLvlLbl val="0"/>
      </c:catAx>
      <c:valAx>
        <c:axId val="95959599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Performance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64330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60519140424311"/>
          <c:y val="4.5128205128205132E-2"/>
          <c:w val="0.79127081014831435"/>
          <c:h val="0.78256410256410258"/>
        </c:manualLayout>
      </c:layout>
      <c:barChart>
        <c:barDir val="col"/>
        <c:grouping val="clustered"/>
        <c:varyColors val="0"/>
        <c:ser>
          <c:idx val="0"/>
          <c:order val="0"/>
          <c:tx>
            <c:strRef>
              <c:f>'Performance Retu'!$E$8</c:f>
              <c:strCache>
                <c:ptCount val="1"/>
                <c:pt idx="0">
                  <c:v>Performance Returns</c:v>
                </c:pt>
              </c:strCache>
            </c:strRef>
          </c:tx>
          <c:spPr>
            <a:solidFill>
              <a:srgbClr val="FF00FF"/>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7420-43B5-B448-B3EE773F1B47}"/>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3-7420-43B5-B448-B3EE773F1B47}"/>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5-7420-43B5-B448-B3EE773F1B47}"/>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7420-43B5-B448-B3EE773F1B47}"/>
              </c:ext>
            </c:extLst>
          </c:dPt>
          <c:dPt>
            <c:idx val="5"/>
            <c:invertIfNegative val="0"/>
            <c:bubble3D val="0"/>
            <c:spPr>
              <a:solidFill>
                <a:srgbClr val="FF6600"/>
              </a:solidFill>
              <a:ln>
                <a:noFill/>
              </a:ln>
              <a:effectLst/>
            </c:spPr>
            <c:extLst>
              <c:ext xmlns:c16="http://schemas.microsoft.com/office/drawing/2014/chart" uri="{C3380CC4-5D6E-409C-BE32-E72D297353CC}">
                <c16:uniqueId val="{00000009-7420-43B5-B448-B3EE773F1B47}"/>
              </c:ext>
            </c:extLst>
          </c:dPt>
          <c:dPt>
            <c:idx val="6"/>
            <c:invertIfNegative val="0"/>
            <c:bubble3D val="0"/>
            <c:spPr>
              <a:solidFill>
                <a:srgbClr val="0070C0"/>
              </a:solidFill>
              <a:ln>
                <a:noFill/>
              </a:ln>
              <a:effectLst/>
            </c:spPr>
            <c:extLst>
              <c:ext xmlns:c16="http://schemas.microsoft.com/office/drawing/2014/chart" uri="{C3380CC4-5D6E-409C-BE32-E72D297353CC}">
                <c16:uniqueId val="{0000000B-7420-43B5-B448-B3EE773F1B47}"/>
              </c:ext>
            </c:extLst>
          </c:dPt>
          <c:dPt>
            <c:idx val="7"/>
            <c:invertIfNegative val="0"/>
            <c:bubble3D val="0"/>
            <c:spPr>
              <a:solidFill>
                <a:srgbClr val="00B0F0"/>
              </a:solidFill>
              <a:ln>
                <a:noFill/>
              </a:ln>
              <a:effectLst/>
            </c:spPr>
            <c:extLst>
              <c:ext xmlns:c16="http://schemas.microsoft.com/office/drawing/2014/chart" uri="{C3380CC4-5D6E-409C-BE32-E72D297353CC}">
                <c16:uniqueId val="{0000000D-7420-43B5-B448-B3EE773F1B47}"/>
              </c:ext>
            </c:extLst>
          </c:dPt>
          <c:dPt>
            <c:idx val="8"/>
            <c:invertIfNegative val="0"/>
            <c:bubble3D val="0"/>
            <c:spPr>
              <a:solidFill>
                <a:srgbClr val="FF0000"/>
              </a:solidFill>
              <a:ln>
                <a:noFill/>
              </a:ln>
              <a:effectLst/>
            </c:spPr>
            <c:extLst>
              <c:ext xmlns:c16="http://schemas.microsoft.com/office/drawing/2014/chart" uri="{C3380CC4-5D6E-409C-BE32-E72D297353CC}">
                <c16:uniqueId val="{0000000F-7420-43B5-B448-B3EE773F1B47}"/>
              </c:ext>
            </c:extLst>
          </c:dPt>
          <c:dPt>
            <c:idx val="9"/>
            <c:invertIfNegative val="0"/>
            <c:bubble3D val="0"/>
            <c:spPr>
              <a:solidFill>
                <a:srgbClr val="7030A0"/>
              </a:solidFill>
              <a:ln>
                <a:noFill/>
              </a:ln>
              <a:effectLst/>
            </c:spPr>
            <c:extLst>
              <c:ext xmlns:c16="http://schemas.microsoft.com/office/drawing/2014/chart" uri="{C3380CC4-5D6E-409C-BE32-E72D297353CC}">
                <c16:uniqueId val="{00000011-7420-43B5-B448-B3EE773F1B4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'Performance Retu'!$D$9:$D$18</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'Performance Retu'!$E$9:$E$18</c:f>
              <c:numCache>
                <c:formatCode>0.00%</c:formatCode>
                <c:ptCount val="10"/>
                <c:pt idx="0">
                  <c:v>7.0000000000000001E-3</c:v>
                </c:pt>
                <c:pt idx="1">
                  <c:v>0.19</c:v>
                </c:pt>
                <c:pt idx="2">
                  <c:v>0.04</c:v>
                </c:pt>
                <c:pt idx="3">
                  <c:v>5.8999999999999997E-2</c:v>
                </c:pt>
                <c:pt idx="4">
                  <c:v>-4.4999999999999998E-2</c:v>
                </c:pt>
                <c:pt idx="5">
                  <c:v>0.20599999999999999</c:v>
                </c:pt>
                <c:pt idx="6">
                  <c:v>0.10199999999999999</c:v>
                </c:pt>
                <c:pt idx="7">
                  <c:v>-5.0000000000000001E-3</c:v>
                </c:pt>
                <c:pt idx="8">
                  <c:v>0.129</c:v>
                </c:pt>
                <c:pt idx="9">
                  <c:v>5.2999999999999999E-2</c:v>
                </c:pt>
              </c:numCache>
            </c:numRef>
          </c:val>
          <c:extLst>
            <c:ext xmlns:c16="http://schemas.microsoft.com/office/drawing/2014/chart" uri="{C3380CC4-5D6E-409C-BE32-E72D297353CC}">
              <c16:uniqueId val="{00000012-7420-43B5-B448-B3EE773F1B47}"/>
            </c:ext>
          </c:extLst>
        </c:ser>
        <c:dLbls>
          <c:dLblPos val="outEnd"/>
          <c:showLegendKey val="0"/>
          <c:showVal val="1"/>
          <c:showCatName val="0"/>
          <c:showSerName val="0"/>
          <c:showPercent val="0"/>
          <c:showBubbleSize val="0"/>
        </c:dLbls>
        <c:gapWidth val="219"/>
        <c:overlap val="-27"/>
        <c:axId val="664330479"/>
        <c:axId val="959595999"/>
      </c:barChart>
      <c:catAx>
        <c:axId val="66433047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200" b="1" i="0" u="none" strike="noStrike" kern="1200" baseline="0">
                <a:solidFill>
                  <a:schemeClr val="tx1">
                    <a:lumMod val="65000"/>
                    <a:lumOff val="35000"/>
                  </a:schemeClr>
                </a:solidFill>
                <a:latin typeface="+mn-lt"/>
                <a:ea typeface="+mn-ea"/>
                <a:cs typeface="+mn-cs"/>
              </a:defRPr>
            </a:pPr>
            <a:endParaRPr lang="en-US"/>
          </a:p>
        </c:txPr>
        <c:crossAx val="959595999"/>
        <c:crosses val="autoZero"/>
        <c:auto val="1"/>
        <c:lblAlgn val="ctr"/>
        <c:lblOffset val="100"/>
        <c:noMultiLvlLbl val="0"/>
      </c:catAx>
      <c:valAx>
        <c:axId val="959595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 Returns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43304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100"/>
        <c:overlap val="-24"/>
        <c:axId val="664330479"/>
        <c:axId val="959595999"/>
      </c:barChart>
      <c:catAx>
        <c:axId val="664330479"/>
        <c:scaling>
          <c:orientation val="minMax"/>
        </c:scaling>
        <c:delete val="1"/>
        <c:axPos val="b"/>
        <c:numFmt formatCode="General" sourceLinked="1"/>
        <c:majorTickMark val="none"/>
        <c:minorTickMark val="none"/>
        <c:tickLblPos val="nextTo"/>
        <c:crossAx val="959595999"/>
        <c:crosses val="autoZero"/>
        <c:auto val="1"/>
        <c:lblAlgn val="ctr"/>
        <c:lblOffset val="100"/>
        <c:noMultiLvlLbl val="0"/>
      </c:catAx>
      <c:valAx>
        <c:axId val="95959599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Performance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64330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'Fund Value'!$D$6</c:f>
              <c:strCache>
                <c:ptCount val="1"/>
                <c:pt idx="0">
                  <c:v>Fund Value</c:v>
                </c:pt>
              </c:strCache>
            </c:strRef>
          </c:tx>
          <c:spPr>
            <a:solidFill>
              <a:schemeClr val="accent1"/>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01-9696-487C-8399-6291B78F3577}"/>
              </c:ext>
            </c:extLst>
          </c:dPt>
          <c:cat>
            <c:strRef>
              <c:f>'Fund Value'!$C$7:$C$12</c:f>
              <c:strCache>
                <c:ptCount val="6"/>
                <c:pt idx="0">
                  <c:v>2019-20</c:v>
                </c:pt>
                <c:pt idx="1">
                  <c:v>2020-21</c:v>
                </c:pt>
                <c:pt idx="2">
                  <c:v>2021-22</c:v>
                </c:pt>
                <c:pt idx="3">
                  <c:v>2022-23</c:v>
                </c:pt>
                <c:pt idx="4">
                  <c:v>2024-25</c:v>
                </c:pt>
                <c:pt idx="5">
                  <c:v>Sep-25</c:v>
                </c:pt>
              </c:strCache>
            </c:strRef>
          </c:cat>
          <c:val>
            <c:numRef>
              <c:f>'Fund Value'!$D$7:$D$12</c:f>
              <c:numCache>
                <c:formatCode>_-* #,##0_-;\-* #,##0_-;_-* "-"??_-;_-@_-</c:formatCode>
                <c:ptCount val="6"/>
                <c:pt idx="0">
                  <c:v>2808454000</c:v>
                </c:pt>
                <c:pt idx="1">
                  <c:v>3398416000</c:v>
                </c:pt>
                <c:pt idx="2">
                  <c:v>3756428000</c:v>
                </c:pt>
                <c:pt idx="3">
                  <c:v>4252797000</c:v>
                </c:pt>
                <c:pt idx="4">
                  <c:v>4470795000</c:v>
                </c:pt>
                <c:pt idx="5">
                  <c:v>4702026943</c:v>
                </c:pt>
              </c:numCache>
            </c:numRef>
          </c:val>
          <c:extLst>
            <c:ext xmlns:c16="http://schemas.microsoft.com/office/drawing/2014/chart" uri="{C3380CC4-5D6E-409C-BE32-E72D297353CC}">
              <c16:uniqueId val="{00000002-9696-487C-8399-6291B78F3577}"/>
            </c:ext>
          </c:extLst>
        </c:ser>
        <c:dLbls>
          <c:showLegendKey val="0"/>
          <c:showVal val="0"/>
          <c:showCatName val="0"/>
          <c:showSerName val="0"/>
          <c:showPercent val="0"/>
          <c:showBubbleSize val="0"/>
        </c:dLbls>
        <c:gapWidth val="219"/>
        <c:overlap val="-27"/>
        <c:axId val="967060015"/>
        <c:axId val="883007103"/>
      </c:barChart>
      <c:catAx>
        <c:axId val="96706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83007103"/>
        <c:crossesAt val="0.5"/>
        <c:auto val="1"/>
        <c:lblAlgn val="ctr"/>
        <c:lblOffset val="100"/>
        <c:noMultiLvlLbl val="0"/>
      </c:catAx>
      <c:valAx>
        <c:axId val="8830071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967060015"/>
        <c:crosses val="autoZero"/>
        <c:crossBetween val="between"/>
        <c:dispUnits>
          <c:builtInUnit val="billions"/>
          <c:dispUnitsLbl>
            <c:layout>
              <c:manualLayout>
                <c:xMode val="edge"/>
                <c:yMode val="edge"/>
                <c:x val="5.1693822708121211E-3"/>
                <c:y val="0.38100296637146541"/>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b="1"/>
                    <a:t>£ Billions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'Contribs and Benefits'!$D$6</c:f>
              <c:strCache>
                <c:ptCount val="1"/>
                <c:pt idx="0">
                  <c:v>Contributions</c:v>
                </c:pt>
              </c:strCache>
            </c:strRef>
          </c:tx>
          <c:spPr>
            <a:solidFill>
              <a:schemeClr val="accent1"/>
            </a:solidFill>
            <a:ln>
              <a:noFill/>
            </a:ln>
            <a:effectLst/>
          </c:spPr>
          <c:invertIfNegative val="0"/>
          <c:cat>
            <c:strRef>
              <c:f>'Contribs and Benefits'!$C$7:$C$12</c:f>
              <c:strCache>
                <c:ptCount val="6"/>
                <c:pt idx="0">
                  <c:v>2019-20</c:v>
                </c:pt>
                <c:pt idx="1">
                  <c:v>2020-21</c:v>
                </c:pt>
                <c:pt idx="2">
                  <c:v>2021-22</c:v>
                </c:pt>
                <c:pt idx="3">
                  <c:v>2022-23</c:v>
                </c:pt>
                <c:pt idx="4">
                  <c:v>2023-24</c:v>
                </c:pt>
                <c:pt idx="5">
                  <c:v>2024-25</c:v>
                </c:pt>
              </c:strCache>
            </c:strRef>
          </c:cat>
          <c:val>
            <c:numRef>
              <c:f>'Contribs and Benefits'!$D$7:$D$12</c:f>
              <c:numCache>
                <c:formatCode>General</c:formatCode>
                <c:ptCount val="6"/>
                <c:pt idx="0">
                  <c:v>124.822</c:v>
                </c:pt>
                <c:pt idx="1">
                  <c:v>126.229</c:v>
                </c:pt>
                <c:pt idx="2">
                  <c:v>135.64700000000002</c:v>
                </c:pt>
                <c:pt idx="3">
                  <c:v>144.12899999999999</c:v>
                </c:pt>
                <c:pt idx="4">
                  <c:v>146.82900000000001</c:v>
                </c:pt>
                <c:pt idx="5">
                  <c:v>156.553</c:v>
                </c:pt>
              </c:numCache>
            </c:numRef>
          </c:val>
          <c:extLst>
            <c:ext xmlns:c16="http://schemas.microsoft.com/office/drawing/2014/chart" uri="{C3380CC4-5D6E-409C-BE32-E72D297353CC}">
              <c16:uniqueId val="{00000000-9DDB-428D-BEC2-9C468901FA6C}"/>
            </c:ext>
          </c:extLst>
        </c:ser>
        <c:ser>
          <c:idx val="1"/>
          <c:order val="1"/>
          <c:tx>
            <c:strRef>
              <c:f>'Contribs and Benefits'!$E$6</c:f>
              <c:strCache>
                <c:ptCount val="1"/>
                <c:pt idx="0">
                  <c:v>Benefits</c:v>
                </c:pt>
              </c:strCache>
            </c:strRef>
          </c:tx>
          <c:spPr>
            <a:solidFill>
              <a:schemeClr val="accent2"/>
            </a:solidFill>
            <a:ln>
              <a:noFill/>
            </a:ln>
            <a:effectLst/>
          </c:spPr>
          <c:invertIfNegative val="0"/>
          <c:cat>
            <c:strRef>
              <c:f>'Contribs and Benefits'!$C$7:$C$12</c:f>
              <c:strCache>
                <c:ptCount val="6"/>
                <c:pt idx="0">
                  <c:v>2019-20</c:v>
                </c:pt>
                <c:pt idx="1">
                  <c:v>2020-21</c:v>
                </c:pt>
                <c:pt idx="2">
                  <c:v>2021-22</c:v>
                </c:pt>
                <c:pt idx="3">
                  <c:v>2022-23</c:v>
                </c:pt>
                <c:pt idx="4">
                  <c:v>2023-24</c:v>
                </c:pt>
                <c:pt idx="5">
                  <c:v>2024-25</c:v>
                </c:pt>
              </c:strCache>
            </c:strRef>
          </c:cat>
          <c:val>
            <c:numRef>
              <c:f>'Contribs and Benefits'!$E$7:$E$12</c:f>
              <c:numCache>
                <c:formatCode>General</c:formatCode>
                <c:ptCount val="6"/>
                <c:pt idx="0" formatCode="_-* #,##0.000_-;\-* #,##0.000_-;_-* &quot;-&quot;??_-;_-@_-">
                  <c:v>104.89599999999999</c:v>
                </c:pt>
                <c:pt idx="1">
                  <c:v>108.87800000000001</c:v>
                </c:pt>
                <c:pt idx="2">
                  <c:v>113.617</c:v>
                </c:pt>
                <c:pt idx="3">
                  <c:v>117.637</c:v>
                </c:pt>
                <c:pt idx="4">
                  <c:v>136.79</c:v>
                </c:pt>
                <c:pt idx="5">
                  <c:v>159.13800000000003</c:v>
                </c:pt>
              </c:numCache>
            </c:numRef>
          </c:val>
          <c:extLst>
            <c:ext xmlns:c16="http://schemas.microsoft.com/office/drawing/2014/chart" uri="{C3380CC4-5D6E-409C-BE32-E72D297353CC}">
              <c16:uniqueId val="{00000001-9DDB-428D-BEC2-9C468901FA6C}"/>
            </c:ext>
          </c:extLst>
        </c:ser>
        <c:dLbls>
          <c:showLegendKey val="0"/>
          <c:showVal val="0"/>
          <c:showCatName val="0"/>
          <c:showSerName val="0"/>
          <c:showPercent val="0"/>
          <c:showBubbleSize val="0"/>
        </c:dLbls>
        <c:gapWidth val="219"/>
        <c:overlap val="-27"/>
        <c:axId val="894753295"/>
        <c:axId val="531200207"/>
      </c:barChart>
      <c:catAx>
        <c:axId val="894753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31200207"/>
        <c:crosses val="autoZero"/>
        <c:auto val="1"/>
        <c:lblAlgn val="ctr"/>
        <c:lblOffset val="100"/>
        <c:noMultiLvlLbl val="0"/>
      </c:catAx>
      <c:valAx>
        <c:axId val="531200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b="1"/>
                  <a:t>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4753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1140E11E-9F6B-4E75-A888-78C85287410F}" type="datetimeFigureOut">
              <a:rPr lang="en-GB" smtClean="0"/>
              <a:t>13/10/2025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07A81731-1F64-47EC-9A01-716C6C76ED33}" type="slidenum">
              <a:rPr lang="en-GB" smtClean="0"/>
              <a:t>‹#›</a:t>
            </a:fld>
            <a:endParaRPr lang="en-GB"/>
          </a:p>
        </p:txBody>
      </p:sp>
    </p:spTree>
    <p:extLst>
      <p:ext uri="{BB962C8B-B14F-4D97-AF65-F5344CB8AC3E}">
        <p14:creationId xmlns:p14="http://schemas.microsoft.com/office/powerpoint/2010/main" val="291492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81731-1F64-47EC-9A01-716C6C76ED33}" type="slidenum">
              <a:rPr lang="en-GB" smtClean="0"/>
              <a:t>2</a:t>
            </a:fld>
            <a:endParaRPr lang="en-GB"/>
          </a:p>
        </p:txBody>
      </p:sp>
    </p:spTree>
    <p:extLst>
      <p:ext uri="{BB962C8B-B14F-4D97-AF65-F5344CB8AC3E}">
        <p14:creationId xmlns:p14="http://schemas.microsoft.com/office/powerpoint/2010/main" val="1369417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BF1D2-76BE-7008-15ED-7285F8DCA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2B398-7BB5-D4FE-8796-E83A0E942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38857-03EC-AF3B-72B2-94688EEA76FB}"/>
              </a:ext>
            </a:extLst>
          </p:cNvPr>
          <p:cNvSpPr>
            <a:spLocks noGrp="1"/>
          </p:cNvSpPr>
          <p:nvPr>
            <p:ph type="body" idx="1"/>
          </p:nvPr>
        </p:nvSpPr>
        <p:spPr/>
        <p:txBody>
          <a:bodyPr/>
          <a:lstStyle/>
          <a:p>
            <a:r>
              <a:rPr lang="en-GB" dirty="0"/>
              <a:t>Tracey</a:t>
            </a:r>
          </a:p>
          <a:p>
            <a:r>
              <a:rPr lang="en-GB" dirty="0"/>
              <a:t>Governance changes include independent reviews of the fund governance, increased training requirements for committee and board members and officers, and new policies.  Further detail on these is expected after Christmas. </a:t>
            </a:r>
          </a:p>
        </p:txBody>
      </p:sp>
      <p:sp>
        <p:nvSpPr>
          <p:cNvPr id="4" name="Slide Number Placeholder 3">
            <a:extLst>
              <a:ext uri="{FF2B5EF4-FFF2-40B4-BE49-F238E27FC236}">
                <a16:creationId xmlns:a16="http://schemas.microsoft.com/office/drawing/2014/main" id="{506723FD-EE2E-DA9F-1515-5797969236C6}"/>
              </a:ext>
            </a:extLst>
          </p:cNvPr>
          <p:cNvSpPr>
            <a:spLocks noGrp="1"/>
          </p:cNvSpPr>
          <p:nvPr>
            <p:ph type="sldNum" sz="quarter" idx="5"/>
          </p:nvPr>
        </p:nvSpPr>
        <p:spPr/>
        <p:txBody>
          <a:bodyPr/>
          <a:lstStyle/>
          <a:p>
            <a:fld id="{07A81731-1F64-47EC-9A01-716C6C76ED33}" type="slidenum">
              <a:rPr lang="en-GB" smtClean="0"/>
              <a:t>11</a:t>
            </a:fld>
            <a:endParaRPr lang="en-GB"/>
          </a:p>
        </p:txBody>
      </p:sp>
    </p:spTree>
    <p:extLst>
      <p:ext uri="{BB962C8B-B14F-4D97-AF65-F5344CB8AC3E}">
        <p14:creationId xmlns:p14="http://schemas.microsoft.com/office/powerpoint/2010/main" val="402274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DFC04-F529-5F44-4C01-426A64F0F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EA554-DDFF-63B6-095C-8A71699650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18D45-CBC9-8729-1C80-1C3E83DC8C0D}"/>
              </a:ext>
            </a:extLst>
          </p:cNvPr>
          <p:cNvSpPr>
            <a:spLocks noGrp="1"/>
          </p:cNvSpPr>
          <p:nvPr>
            <p:ph type="body" idx="1"/>
          </p:nvPr>
        </p:nvSpPr>
        <p:spPr/>
        <p:txBody>
          <a:bodyPr/>
          <a:lstStyle/>
          <a:p>
            <a:r>
              <a:rPr lang="en-GB" dirty="0"/>
              <a:t>Sharon</a:t>
            </a:r>
          </a:p>
          <a:p>
            <a:r>
              <a:rPr lang="en-GB" dirty="0"/>
              <a:t>Purpose was to put in place consistency and a standardised approach which we hope is also easier for employers to understand.  </a:t>
            </a:r>
          </a:p>
          <a:p>
            <a:r>
              <a:rPr lang="en-GB" dirty="0"/>
              <a:t>Agreed by the committee in July following a consultation with existing academy employers.</a:t>
            </a:r>
          </a:p>
        </p:txBody>
      </p:sp>
      <p:sp>
        <p:nvSpPr>
          <p:cNvPr id="4" name="Slide Number Placeholder 3">
            <a:extLst>
              <a:ext uri="{FF2B5EF4-FFF2-40B4-BE49-F238E27FC236}">
                <a16:creationId xmlns:a16="http://schemas.microsoft.com/office/drawing/2014/main" id="{BD142DC3-C475-515A-74E5-4DA264EF0A8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633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B6D2E-F31E-5BFE-77B8-2E37D7B3D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7CD1D-A438-A387-5A09-49162A26A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2B9B70-7D15-D095-7905-AE2625914399}"/>
              </a:ext>
            </a:extLst>
          </p:cNvPr>
          <p:cNvSpPr>
            <a:spLocks noGrp="1"/>
          </p:cNvSpPr>
          <p:nvPr>
            <p:ph type="body" idx="1"/>
          </p:nvPr>
        </p:nvSpPr>
        <p:spPr/>
        <p:txBody>
          <a:bodyPr/>
          <a:lstStyle/>
          <a:p>
            <a:r>
              <a:rPr lang="en-GB" dirty="0"/>
              <a:t>Sharon</a:t>
            </a:r>
          </a:p>
          <a:p>
            <a:r>
              <a:rPr lang="en-GB" dirty="0"/>
              <a:t>Different information requirements for I connect</a:t>
            </a:r>
          </a:p>
        </p:txBody>
      </p:sp>
      <p:sp>
        <p:nvSpPr>
          <p:cNvPr id="4" name="Slide Number Placeholder 3">
            <a:extLst>
              <a:ext uri="{FF2B5EF4-FFF2-40B4-BE49-F238E27FC236}">
                <a16:creationId xmlns:a16="http://schemas.microsoft.com/office/drawing/2014/main" id="{A1A8AA15-D8FC-89EC-4323-7CA0EF4B6CA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364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50EB8-84C1-55C0-1C3E-4776ADA5A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3ED60-A74F-88CD-7639-2686E11A9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A396D-CE29-E692-1458-EA59CFA7476E}"/>
              </a:ext>
            </a:extLst>
          </p:cNvPr>
          <p:cNvSpPr>
            <a:spLocks noGrp="1"/>
          </p:cNvSpPr>
          <p:nvPr>
            <p:ph type="body" idx="1"/>
          </p:nvPr>
        </p:nvSpPr>
        <p:spPr/>
        <p:txBody>
          <a:bodyPr/>
          <a:lstStyle/>
          <a:p>
            <a:r>
              <a:rPr lang="en-GB" dirty="0"/>
              <a:t>Stuart</a:t>
            </a:r>
          </a:p>
          <a:p>
            <a:r>
              <a:rPr lang="en-GB" dirty="0"/>
              <a:t>Went live Feb 25</a:t>
            </a:r>
          </a:p>
          <a:p>
            <a:r>
              <a:rPr lang="en-GB" dirty="0"/>
              <a:t>More secure against fraud</a:t>
            </a:r>
          </a:p>
          <a:p>
            <a:r>
              <a:rPr lang="en-GB" dirty="0"/>
              <a:t>Moving forward expect to bring in completing retirement </a:t>
            </a:r>
            <a:r>
              <a:rPr lang="en-GB" dirty="0" err="1"/>
              <a:t>forns</a:t>
            </a:r>
            <a:r>
              <a:rPr lang="en-GB" dirty="0"/>
              <a:t> on line</a:t>
            </a:r>
          </a:p>
          <a:p>
            <a:endParaRPr lang="en-GB" dirty="0"/>
          </a:p>
        </p:txBody>
      </p:sp>
      <p:sp>
        <p:nvSpPr>
          <p:cNvPr id="4" name="Slide Number Placeholder 3">
            <a:extLst>
              <a:ext uri="{FF2B5EF4-FFF2-40B4-BE49-F238E27FC236}">
                <a16:creationId xmlns:a16="http://schemas.microsoft.com/office/drawing/2014/main" id="{7E21698C-0C9F-6313-A121-67E9A056385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350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1C3D-4D7F-1871-7892-7A8D664B6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783BEA-6A6F-7174-AA6B-9FBB6AC12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CD32-7AD6-79CC-F4BD-BBDB13D48D14}"/>
              </a:ext>
            </a:extLst>
          </p:cNvPr>
          <p:cNvSpPr>
            <a:spLocks noGrp="1"/>
          </p:cNvSpPr>
          <p:nvPr>
            <p:ph type="body" idx="1"/>
          </p:nvPr>
        </p:nvSpPr>
        <p:spPr/>
        <p:txBody>
          <a:bodyPr/>
          <a:lstStyle/>
          <a:p>
            <a:r>
              <a:rPr lang="en-GB" dirty="0"/>
              <a:t>Stuart</a:t>
            </a:r>
          </a:p>
          <a:p>
            <a:r>
              <a:rPr lang="en-GB" dirty="0"/>
              <a:t>Includes State Pension LGPS UK Pensions Forgotten Pensions and AVC’s</a:t>
            </a:r>
          </a:p>
          <a:p>
            <a:r>
              <a:rPr lang="en-GB" dirty="0"/>
              <a:t>AVCs in progress</a:t>
            </a:r>
          </a:p>
          <a:p>
            <a:r>
              <a:rPr lang="en-GB" dirty="0"/>
              <a:t>All pension providers must be connected by 31 October 2026</a:t>
            </a:r>
          </a:p>
          <a:p>
            <a:r>
              <a:rPr lang="en-GB" dirty="0"/>
              <a:t>Likely launch date April 2027</a:t>
            </a:r>
          </a:p>
        </p:txBody>
      </p:sp>
      <p:sp>
        <p:nvSpPr>
          <p:cNvPr id="4" name="Slide Number Placeholder 3">
            <a:extLst>
              <a:ext uri="{FF2B5EF4-FFF2-40B4-BE49-F238E27FC236}">
                <a16:creationId xmlns:a16="http://schemas.microsoft.com/office/drawing/2014/main" id="{0D328ACB-5B19-8ADA-C520-7020C3172A8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042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2679C-EF1F-EF3E-253E-4659628FA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7E2F2-65FB-DDE6-838D-136EF33D7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CAB6D-689C-2BF3-55B5-8BD37528585E}"/>
              </a:ext>
            </a:extLst>
          </p:cNvPr>
          <p:cNvSpPr>
            <a:spLocks noGrp="1"/>
          </p:cNvSpPr>
          <p:nvPr>
            <p:ph type="body" idx="1"/>
          </p:nvPr>
        </p:nvSpPr>
        <p:spPr/>
        <p:txBody>
          <a:bodyPr/>
          <a:lstStyle/>
          <a:p>
            <a:r>
              <a:rPr lang="en-GB" dirty="0"/>
              <a:t>Stuart</a:t>
            </a:r>
          </a:p>
          <a:p>
            <a:r>
              <a:rPr lang="en-GB" dirty="0"/>
              <a:t>57% of employers currently signed up</a:t>
            </a:r>
          </a:p>
        </p:txBody>
      </p:sp>
      <p:sp>
        <p:nvSpPr>
          <p:cNvPr id="4" name="Slide Number Placeholder 3">
            <a:extLst>
              <a:ext uri="{FF2B5EF4-FFF2-40B4-BE49-F238E27FC236}">
                <a16:creationId xmlns:a16="http://schemas.microsoft.com/office/drawing/2014/main" id="{0FEDE10E-FB7B-BCC1-754B-719223E3FE5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220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0B747-0AD4-C715-D355-294C5300E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E47CA-6776-F61C-24C4-1C6D47520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FC732-D14E-881C-CCAC-C1F9F88E44A8}"/>
              </a:ext>
            </a:extLst>
          </p:cNvPr>
          <p:cNvSpPr>
            <a:spLocks noGrp="1"/>
          </p:cNvSpPr>
          <p:nvPr>
            <p:ph type="body" idx="1"/>
          </p:nvPr>
        </p:nvSpPr>
        <p:spPr/>
        <p:txBody>
          <a:bodyPr/>
          <a:lstStyle/>
          <a:p>
            <a:r>
              <a:rPr lang="en-GB" dirty="0"/>
              <a:t>Stuart</a:t>
            </a:r>
          </a:p>
          <a:p>
            <a:r>
              <a:rPr lang="en-GB" dirty="0"/>
              <a:t>If we need anything else from you, we will contact you (we recognise that not all data may still be available)</a:t>
            </a:r>
          </a:p>
          <a:p>
            <a:endParaRPr lang="en-GB" dirty="0"/>
          </a:p>
          <a:p>
            <a:r>
              <a:rPr lang="en-GB" dirty="0"/>
              <a:t>Legislation that was introduced in October 2023</a:t>
            </a:r>
          </a:p>
          <a:p>
            <a:r>
              <a:rPr lang="en-GB" dirty="0"/>
              <a:t>New legislation provides an underpin for members who meet criteria in terms of dates paying into the scheme</a:t>
            </a:r>
          </a:p>
          <a:p>
            <a:r>
              <a:rPr lang="en-GB" dirty="0"/>
              <a:t>Requirement is for the Pension fund to run additional calculations for these members comparing benefits under 2014 scheme compared to previous final salary arrangement</a:t>
            </a:r>
          </a:p>
          <a:p>
            <a:r>
              <a:rPr lang="en-GB" dirty="0"/>
              <a:t>Only for the remedy period 1 April 2014 – 31 March 22</a:t>
            </a:r>
          </a:p>
          <a:p>
            <a:r>
              <a:rPr lang="en-GB" dirty="0"/>
              <a:t>Higher values will be paid or difference paid if members have retired etc</a:t>
            </a:r>
          </a:p>
          <a:p>
            <a:endParaRPr lang="en-GB" dirty="0"/>
          </a:p>
        </p:txBody>
      </p:sp>
      <p:sp>
        <p:nvSpPr>
          <p:cNvPr id="4" name="Slide Number Placeholder 3">
            <a:extLst>
              <a:ext uri="{FF2B5EF4-FFF2-40B4-BE49-F238E27FC236}">
                <a16:creationId xmlns:a16="http://schemas.microsoft.com/office/drawing/2014/main" id="{155EBF68-1A2E-699C-F750-6B58401BF45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527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E6A6F-BD8D-4D86-7146-B678DF02C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79F034-0F9B-4F3A-A6B6-83F97FDCC1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BC5E0-23E9-E00D-8068-643056D7D289}"/>
              </a:ext>
            </a:extLst>
          </p:cNvPr>
          <p:cNvSpPr>
            <a:spLocks noGrp="1"/>
          </p:cNvSpPr>
          <p:nvPr>
            <p:ph type="body" idx="1"/>
          </p:nvPr>
        </p:nvSpPr>
        <p:spPr/>
        <p:txBody>
          <a:bodyPr/>
          <a:lstStyle/>
          <a:p>
            <a:r>
              <a:rPr lang="en-GB" sz="1200" dirty="0">
                <a:latin typeface="Aptos" panose="020B0004020202020204" pitchFamily="34" charset="0"/>
                <a:cs typeface="Times New Roman" panose="02020603050405020304" pitchFamily="18" charset="0"/>
              </a:rPr>
              <a:t>Sharon</a:t>
            </a:r>
          </a:p>
          <a:p>
            <a:r>
              <a:rPr lang="en-GB" sz="1200" dirty="0">
                <a:latin typeface="Aptos" panose="020B0004020202020204" pitchFamily="34" charset="0"/>
                <a:cs typeface="Times New Roman" panose="02020603050405020304" pitchFamily="18" charset="0"/>
              </a:rPr>
              <a:t>This consultation covered a range of proposals relating to the Local Government Pension Scheme and ran from 15 May to 7 Aug</a:t>
            </a:r>
            <a:endParaRPr lang="en-GB" sz="120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95C597C2-20AF-B9F1-B27B-F3A98E484AF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48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C353F-0B2D-9025-1665-429522A77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73A0F-4C35-C673-4E6F-EEB151DD0E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787E3-A0E7-D24F-23D6-072EA9DC4694}"/>
              </a:ext>
            </a:extLst>
          </p:cNvPr>
          <p:cNvSpPr>
            <a:spLocks noGrp="1"/>
          </p:cNvSpPr>
          <p:nvPr>
            <p:ph type="body" idx="1"/>
          </p:nvPr>
        </p:nvSpPr>
        <p:spPr/>
        <p:txBody>
          <a:bodyPr/>
          <a:lstStyle/>
          <a:p>
            <a:r>
              <a:rPr lang="en-GB" sz="1200" dirty="0">
                <a:latin typeface="Aptos" panose="020B0004020202020204" pitchFamily="34" charset="0"/>
                <a:cs typeface="Times New Roman" panose="02020603050405020304" pitchFamily="18" charset="0"/>
              </a:rPr>
              <a:t>Sharon</a:t>
            </a:r>
          </a:p>
          <a:p>
            <a:r>
              <a:rPr lang="en-GB" sz="1200" dirty="0">
                <a:latin typeface="Aptos" panose="020B0004020202020204" pitchFamily="34" charset="0"/>
                <a:cs typeface="Times New Roman" panose="02020603050405020304" pitchFamily="18" charset="0"/>
              </a:rPr>
              <a:t>This consultation covered a range of proposals relating to the Local Government Pension Scheme and tan from 15 May to 7 Aug</a:t>
            </a:r>
            <a:endParaRPr lang="en-GB" sz="120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5A8D6413-8C39-AE5E-F211-5AE4ED7389A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436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BDC16-987A-729E-BC88-DAFA7E8D9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DC1BA-10C0-8E83-FC82-61D7C3B9C0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65242-6FD7-593F-B788-92B7F3C21C0A}"/>
              </a:ext>
            </a:extLst>
          </p:cNvPr>
          <p:cNvSpPr>
            <a:spLocks noGrp="1"/>
          </p:cNvSpPr>
          <p:nvPr>
            <p:ph type="body" idx="1"/>
          </p:nvPr>
        </p:nvSpPr>
        <p:spPr/>
        <p:txBody>
          <a:bodyPr/>
          <a:lstStyle/>
          <a:p>
            <a:r>
              <a:rPr lang="en-GB" dirty="0"/>
              <a:t>Sharon</a:t>
            </a:r>
          </a:p>
        </p:txBody>
      </p:sp>
      <p:sp>
        <p:nvSpPr>
          <p:cNvPr id="4" name="Slide Number Placeholder 3">
            <a:extLst>
              <a:ext uri="{FF2B5EF4-FFF2-40B4-BE49-F238E27FC236}">
                <a16:creationId xmlns:a16="http://schemas.microsoft.com/office/drawing/2014/main" id="{069F5E7B-D7C7-678F-335D-9E4EC764D0A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86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655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D2B70-50FF-E9CA-EF80-46CAB89B3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A3F398-6626-F4FD-52F2-08B8242F4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35277D-1CE5-711C-36F0-7F9EDDF993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8665D02-03EC-01D8-0A16-E0C8887023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15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B37DB-D600-5D5C-A448-7F11F7EB5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30E0C-D515-92B8-358D-CB62E4887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528C-F5E5-05A5-71CD-3BBF125CD004}"/>
              </a:ext>
            </a:extLst>
          </p:cNvPr>
          <p:cNvSpPr>
            <a:spLocks noGrp="1"/>
          </p:cNvSpPr>
          <p:nvPr>
            <p:ph type="body" idx="1"/>
          </p:nvPr>
        </p:nvSpPr>
        <p:spPr/>
        <p:txBody>
          <a:bodyPr/>
          <a:lstStyle/>
          <a:p>
            <a:r>
              <a:rPr lang="en-GB" dirty="0"/>
              <a:t>Tracey</a:t>
            </a:r>
          </a:p>
        </p:txBody>
      </p:sp>
      <p:sp>
        <p:nvSpPr>
          <p:cNvPr id="4" name="Slide Number Placeholder 3">
            <a:extLst>
              <a:ext uri="{FF2B5EF4-FFF2-40B4-BE49-F238E27FC236}">
                <a16:creationId xmlns:a16="http://schemas.microsoft.com/office/drawing/2014/main" id="{A47997E7-C262-1CA0-6854-8C35ACAA0BA8}"/>
              </a:ext>
            </a:extLst>
          </p:cNvPr>
          <p:cNvSpPr>
            <a:spLocks noGrp="1"/>
          </p:cNvSpPr>
          <p:nvPr>
            <p:ph type="sldNum" sz="quarter" idx="5"/>
          </p:nvPr>
        </p:nvSpPr>
        <p:spPr/>
        <p:txBody>
          <a:bodyPr/>
          <a:lstStyle/>
          <a:p>
            <a:fld id="{07A81731-1F64-47EC-9A01-716C6C76ED33}" type="slidenum">
              <a:rPr lang="en-GB" smtClean="0"/>
              <a:t>4</a:t>
            </a:fld>
            <a:endParaRPr lang="en-GB"/>
          </a:p>
        </p:txBody>
      </p:sp>
    </p:spTree>
    <p:extLst>
      <p:ext uri="{BB962C8B-B14F-4D97-AF65-F5344CB8AC3E}">
        <p14:creationId xmlns:p14="http://schemas.microsoft.com/office/powerpoint/2010/main" val="22625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cover: Fund Value and Returns, Investments </a:t>
            </a:r>
          </a:p>
          <a:p>
            <a:r>
              <a:rPr lang="en-GB" dirty="0"/>
              <a:t>Committee Considerations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86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3C2D4-0C99-4BB6-4405-874097132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4576D-EA5C-D604-776E-09AAE3058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AF4F02-9029-66A8-4744-52FA952A5140}"/>
              </a:ext>
            </a:extLst>
          </p:cNvPr>
          <p:cNvSpPr>
            <a:spLocks noGrp="1"/>
          </p:cNvSpPr>
          <p:nvPr>
            <p:ph type="body" idx="1"/>
          </p:nvPr>
        </p:nvSpPr>
        <p:spPr/>
        <p:txBody>
          <a:bodyPr/>
          <a:lstStyle/>
          <a:p>
            <a:r>
              <a:rPr lang="en-GB" dirty="0"/>
              <a:t>Tracey</a:t>
            </a:r>
          </a:p>
          <a:p>
            <a:r>
              <a:rPr lang="en-GB" dirty="0"/>
              <a:t>Recent</a:t>
            </a:r>
            <a:r>
              <a:rPr lang="en-GB" baseline="0" dirty="0"/>
              <a:t> changes Golub and Arcmont</a:t>
            </a:r>
          </a:p>
          <a:p>
            <a:r>
              <a:rPr lang="en-GB" baseline="0" dirty="0"/>
              <a:t>Diversified portfolio to manage risk</a:t>
            </a:r>
            <a:endParaRPr lang="en-GB" dirty="0"/>
          </a:p>
        </p:txBody>
      </p:sp>
      <p:sp>
        <p:nvSpPr>
          <p:cNvPr id="4" name="Slide Number Placeholder 3">
            <a:extLst>
              <a:ext uri="{FF2B5EF4-FFF2-40B4-BE49-F238E27FC236}">
                <a16:creationId xmlns:a16="http://schemas.microsoft.com/office/drawing/2014/main" id="{B8C3F84A-1CA3-5330-E0D3-A7BBAE626E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61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Tracey</a:t>
            </a:r>
          </a:p>
          <a:p>
            <a:r>
              <a:rPr lang="en-GB" dirty="0"/>
              <a:t>2015/16	0.7%</a:t>
            </a:r>
          </a:p>
          <a:p>
            <a:r>
              <a:rPr lang="en-GB" dirty="0"/>
              <a:t>2016/17	19%	</a:t>
            </a:r>
          </a:p>
          <a:p>
            <a:r>
              <a:rPr lang="en-GB" dirty="0"/>
              <a:t>2017/18	4%	</a:t>
            </a:r>
          </a:p>
          <a:p>
            <a:r>
              <a:rPr lang="en-GB" dirty="0"/>
              <a:t>2018/19	5.9%</a:t>
            </a:r>
          </a:p>
          <a:p>
            <a:r>
              <a:rPr lang="en-GB" dirty="0"/>
              <a:t>2019/20	-4.5%</a:t>
            </a:r>
          </a:p>
          <a:p>
            <a:r>
              <a:rPr lang="en-GB" dirty="0"/>
              <a:t>2020/21	20.6</a:t>
            </a:r>
          </a:p>
          <a:p>
            <a:r>
              <a:rPr lang="en-GB" dirty="0"/>
              <a:t>2021/22	10.2</a:t>
            </a:r>
          </a:p>
          <a:p>
            <a:r>
              <a:rPr lang="en-GB" dirty="0"/>
              <a:t>2022/23           -0.5%</a:t>
            </a:r>
          </a:p>
          <a:p>
            <a:r>
              <a:rPr lang="en-GB" dirty="0"/>
              <a:t>2023/24	12.9%</a:t>
            </a:r>
          </a:p>
          <a:p>
            <a:r>
              <a:rPr lang="en-GB" dirty="0"/>
              <a:t>2024/25	5.3%</a:t>
            </a:r>
          </a:p>
          <a:p>
            <a:endParaRPr lang="en-GB" dirty="0"/>
          </a:p>
          <a:p>
            <a:r>
              <a:rPr lang="en-GB" dirty="0"/>
              <a:t>Rolling Annual Return is 6.1% so far this year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26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ADC90-DDC0-37B3-9C99-EBAC124A3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641BB-3BD7-F280-52F6-E8BEB08C13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601653-1F44-84B1-3000-C6A833912120}"/>
              </a:ext>
            </a:extLst>
          </p:cNvPr>
          <p:cNvSpPr>
            <a:spLocks noGrp="1"/>
          </p:cNvSpPr>
          <p:nvPr>
            <p:ph type="body" idx="1"/>
          </p:nvPr>
        </p:nvSpPr>
        <p:spPr/>
        <p:txBody>
          <a:bodyPr/>
          <a:lstStyle/>
          <a:p>
            <a:r>
              <a:rPr lang="en-GB" dirty="0"/>
              <a:t>Tracey</a:t>
            </a:r>
          </a:p>
          <a:p>
            <a:r>
              <a:rPr lang="en-GB" dirty="0"/>
              <a:t>19/20 2.8</a:t>
            </a:r>
          </a:p>
          <a:p>
            <a:r>
              <a:rPr lang="en-GB" dirty="0"/>
              <a:t>20/21 3.4</a:t>
            </a:r>
          </a:p>
          <a:p>
            <a:r>
              <a:rPr lang="en-GB" dirty="0"/>
              <a:t>21/22 3.8</a:t>
            </a:r>
          </a:p>
          <a:p>
            <a:r>
              <a:rPr lang="en-GB" dirty="0"/>
              <a:t>22/23 4.3</a:t>
            </a:r>
          </a:p>
          <a:p>
            <a:r>
              <a:rPr lang="en-GB" dirty="0"/>
              <a:t>23/24 4.5</a:t>
            </a:r>
          </a:p>
          <a:p>
            <a:r>
              <a:rPr lang="en-GB" dirty="0"/>
              <a:t>Currently 4.7</a:t>
            </a:r>
          </a:p>
        </p:txBody>
      </p:sp>
      <p:sp>
        <p:nvSpPr>
          <p:cNvPr id="4" name="Slide Number Placeholder 3">
            <a:extLst>
              <a:ext uri="{FF2B5EF4-FFF2-40B4-BE49-F238E27FC236}">
                <a16:creationId xmlns:a16="http://schemas.microsoft.com/office/drawing/2014/main" id="{419B13FC-16A7-7B90-FE88-FABDD16E31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11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Tracey</a:t>
            </a:r>
          </a:p>
          <a:p>
            <a:r>
              <a:rPr lang="en-GB" dirty="0"/>
              <a:t>Contribution includes employer and employee contributions capital costs for early retirement and transfers into the scheme</a:t>
            </a:r>
          </a:p>
          <a:p>
            <a:endParaRPr lang="en-GB" dirty="0"/>
          </a:p>
          <a:p>
            <a:r>
              <a:rPr lang="en-GB" dirty="0"/>
              <a:t>Benefit payments include pensions, lump sums, death grants and transfers out of the scheme</a:t>
            </a:r>
          </a:p>
          <a:p>
            <a:endParaRPr lang="en-GB" dirty="0"/>
          </a:p>
          <a:p>
            <a:r>
              <a:rPr lang="en-GB" dirty="0"/>
              <a:t>In the same period there has been an increase in active members of 10% and an increase of Pensioners by 25%</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935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1184F-6215-F344-6306-C9460393B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30CC0-F53D-EC09-1AD4-82B0EE2CA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884D7-E83D-6C53-9493-A3275EB04D3C}"/>
              </a:ext>
            </a:extLst>
          </p:cNvPr>
          <p:cNvSpPr>
            <a:spLocks noGrp="1"/>
          </p:cNvSpPr>
          <p:nvPr>
            <p:ph type="body" idx="1"/>
          </p:nvPr>
        </p:nvSpPr>
        <p:spPr/>
        <p:txBody>
          <a:bodyPr/>
          <a:lstStyle/>
          <a:p>
            <a:r>
              <a:rPr lang="en-GB" dirty="0"/>
              <a:t>Tracey</a:t>
            </a:r>
          </a:p>
          <a:p>
            <a:r>
              <a:rPr lang="en-GB" dirty="0"/>
              <a:t>Consistency and standardised approach</a:t>
            </a:r>
          </a:p>
        </p:txBody>
      </p:sp>
      <p:sp>
        <p:nvSpPr>
          <p:cNvPr id="4" name="Slide Number Placeholder 3">
            <a:extLst>
              <a:ext uri="{FF2B5EF4-FFF2-40B4-BE49-F238E27FC236}">
                <a16:creationId xmlns:a16="http://schemas.microsoft.com/office/drawing/2014/main" id="{D37EDEFA-D4C0-49B3-92E0-BDB31D6120F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335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2EEBEC-A9A6-4163-8252-262B5401DB7A}"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8853" y="5890937"/>
            <a:ext cx="5328369" cy="412750"/>
          </a:xfrm>
          <a:prstGeom prst="rect">
            <a:avLst/>
          </a:prstGeom>
          <a:noFill/>
          <a:ln>
            <a:noFill/>
          </a:ln>
        </p:spPr>
      </p:pic>
      <p:pic>
        <p:nvPicPr>
          <p:cNvPr id="10" name="Picture 9">
            <a:extLst>
              <a:ext uri="{FF2B5EF4-FFF2-40B4-BE49-F238E27FC236}">
                <a16:creationId xmlns:a16="http://schemas.microsoft.com/office/drawing/2014/main" id="{AA248027-0B20-D52B-EFC5-E746219F365E}"/>
              </a:ext>
            </a:extLst>
          </p:cNvPr>
          <p:cNvPicPr>
            <a:picLocks noChangeAspect="1"/>
          </p:cNvPicPr>
          <p:nvPr userDrawn="1"/>
        </p:nvPicPr>
        <p:blipFill>
          <a:blip r:embed="rId4"/>
          <a:stretch>
            <a:fillRect/>
          </a:stretch>
        </p:blipFill>
        <p:spPr>
          <a:xfrm>
            <a:off x="1270967" y="5755999"/>
            <a:ext cx="1115665" cy="536494"/>
          </a:xfrm>
          <a:prstGeom prst="rect">
            <a:avLst/>
          </a:prstGeom>
        </p:spPr>
      </p:pic>
    </p:spTree>
    <p:extLst>
      <p:ext uri="{BB962C8B-B14F-4D97-AF65-F5344CB8AC3E}">
        <p14:creationId xmlns:p14="http://schemas.microsoft.com/office/powerpoint/2010/main" val="310093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734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986744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2EEBEC-A9A6-4163-8252-262B5401DB7A}"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8853" y="5890937"/>
            <a:ext cx="5328369" cy="412750"/>
          </a:xfrm>
          <a:prstGeom prst="rect">
            <a:avLst/>
          </a:prstGeom>
          <a:noFill/>
          <a:ln>
            <a:noFill/>
          </a:ln>
        </p:spPr>
      </p:pic>
      <p:pic>
        <p:nvPicPr>
          <p:cNvPr id="11" name="Picture 10">
            <a:extLst>
              <a:ext uri="{FF2B5EF4-FFF2-40B4-BE49-F238E27FC236}">
                <a16:creationId xmlns:a16="http://schemas.microsoft.com/office/drawing/2014/main" id="{B64E40E5-BF6F-E809-F806-A2B5FAC11D3C}"/>
              </a:ext>
            </a:extLst>
          </p:cNvPr>
          <p:cNvPicPr>
            <a:picLocks noChangeAspect="1"/>
          </p:cNvPicPr>
          <p:nvPr userDrawn="1"/>
        </p:nvPicPr>
        <p:blipFill>
          <a:blip r:embed="rId4"/>
          <a:stretch>
            <a:fillRect/>
          </a:stretch>
        </p:blipFill>
        <p:spPr>
          <a:xfrm>
            <a:off x="1270967" y="5755999"/>
            <a:ext cx="1115665" cy="536494"/>
          </a:xfrm>
          <a:prstGeom prst="rect">
            <a:avLst/>
          </a:prstGeom>
        </p:spPr>
      </p:pic>
    </p:spTree>
    <p:extLst>
      <p:ext uri="{BB962C8B-B14F-4D97-AF65-F5344CB8AC3E}">
        <p14:creationId xmlns:p14="http://schemas.microsoft.com/office/powerpoint/2010/main" val="337031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2EEBEC-A9A6-4163-8252-262B5401DB7A}"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31732" y="5899150"/>
            <a:ext cx="5328369" cy="412750"/>
          </a:xfrm>
          <a:prstGeom prst="rect">
            <a:avLst/>
          </a:prstGeom>
          <a:noFill/>
          <a:ln>
            <a:noFill/>
          </a:ln>
        </p:spPr>
      </p:pic>
      <p:pic>
        <p:nvPicPr>
          <p:cNvPr id="10" name="Picture 9">
            <a:extLst>
              <a:ext uri="{FF2B5EF4-FFF2-40B4-BE49-F238E27FC236}">
                <a16:creationId xmlns:a16="http://schemas.microsoft.com/office/drawing/2014/main" id="{CC2B5100-24F0-0D82-9A40-2D2560C2C04D}"/>
              </a:ext>
            </a:extLst>
          </p:cNvPr>
          <p:cNvPicPr>
            <a:picLocks noChangeAspect="1"/>
          </p:cNvPicPr>
          <p:nvPr userDrawn="1"/>
        </p:nvPicPr>
        <p:blipFill>
          <a:blip r:embed="rId4"/>
          <a:stretch>
            <a:fillRect/>
          </a:stretch>
        </p:blipFill>
        <p:spPr>
          <a:xfrm>
            <a:off x="1543589" y="5775406"/>
            <a:ext cx="1115665" cy="536494"/>
          </a:xfrm>
          <a:prstGeom prst="rect">
            <a:avLst/>
          </a:prstGeom>
        </p:spPr>
      </p:pic>
    </p:spTree>
    <p:extLst>
      <p:ext uri="{BB962C8B-B14F-4D97-AF65-F5344CB8AC3E}">
        <p14:creationId xmlns:p14="http://schemas.microsoft.com/office/powerpoint/2010/main" val="3333607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240351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99103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35666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91427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4046683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62120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2EEBEC-A9A6-4163-8252-262B5401DB7A}"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31732" y="5899150"/>
            <a:ext cx="5328369" cy="412750"/>
          </a:xfrm>
          <a:prstGeom prst="rect">
            <a:avLst/>
          </a:prstGeom>
          <a:noFill/>
          <a:ln>
            <a:noFill/>
          </a:ln>
        </p:spPr>
      </p:pic>
      <p:pic>
        <p:nvPicPr>
          <p:cNvPr id="10" name="Picture 9">
            <a:extLst>
              <a:ext uri="{FF2B5EF4-FFF2-40B4-BE49-F238E27FC236}">
                <a16:creationId xmlns:a16="http://schemas.microsoft.com/office/drawing/2014/main" id="{152CDF07-BE45-39A7-8CB8-218994E8D887}"/>
              </a:ext>
            </a:extLst>
          </p:cNvPr>
          <p:cNvPicPr>
            <a:picLocks noChangeAspect="1"/>
          </p:cNvPicPr>
          <p:nvPr userDrawn="1"/>
        </p:nvPicPr>
        <p:blipFill>
          <a:blip r:embed="rId4"/>
          <a:stretch>
            <a:fillRect/>
          </a:stretch>
        </p:blipFill>
        <p:spPr>
          <a:xfrm>
            <a:off x="1270967" y="5755999"/>
            <a:ext cx="1115665" cy="536494"/>
          </a:xfrm>
          <a:prstGeom prst="rect">
            <a:avLst/>
          </a:prstGeom>
        </p:spPr>
      </p:pic>
    </p:spTree>
    <p:extLst>
      <p:ext uri="{BB962C8B-B14F-4D97-AF65-F5344CB8AC3E}">
        <p14:creationId xmlns:p14="http://schemas.microsoft.com/office/powerpoint/2010/main" val="396930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15222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820119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241604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48D5608-D2AC-45F4-8513-8E30E1BC69FB}" type="datetime1">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8853" y="5890937"/>
            <a:ext cx="5328369" cy="412750"/>
          </a:xfrm>
          <a:prstGeom prst="rect">
            <a:avLst/>
          </a:prstGeom>
          <a:noFill/>
          <a:ln>
            <a:noFill/>
          </a:ln>
        </p:spPr>
      </p:pic>
      <p:pic>
        <p:nvPicPr>
          <p:cNvPr id="9"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9963" y="5687248"/>
            <a:ext cx="1111920" cy="98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158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a:t>Second level</a:t>
            </a:r>
          </a:p>
          <a:p>
            <a:pPr lvl="2"/>
            <a:r>
              <a:rPr lang="en-US"/>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753756D-48B3-4132-ACE3-64E2BB3EAF56}" type="datetime1">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31732" y="5899150"/>
            <a:ext cx="5328369" cy="412750"/>
          </a:xfrm>
          <a:prstGeom prst="rect">
            <a:avLst/>
          </a:prstGeom>
          <a:noFill/>
          <a:ln>
            <a:noFill/>
          </a:ln>
        </p:spPr>
      </p:pic>
      <p:pic>
        <p:nvPicPr>
          <p:cNvPr id="10" name="Picture 9">
            <a:extLst>
              <a:ext uri="{FF2B5EF4-FFF2-40B4-BE49-F238E27FC236}">
                <a16:creationId xmlns:a16="http://schemas.microsoft.com/office/drawing/2014/main" id="{D29173B9-89C2-45CD-0ADD-9013C6E5BEDA}"/>
              </a:ext>
            </a:extLst>
          </p:cNvPr>
          <p:cNvPicPr>
            <a:picLocks noChangeAspect="1"/>
          </p:cNvPicPr>
          <p:nvPr userDrawn="1"/>
        </p:nvPicPr>
        <p:blipFill>
          <a:blip r:embed="rId4"/>
          <a:stretch>
            <a:fillRect/>
          </a:stretch>
        </p:blipFill>
        <p:spPr>
          <a:xfrm>
            <a:off x="1543589" y="5775406"/>
            <a:ext cx="1115665" cy="536494"/>
          </a:xfrm>
          <a:prstGeom prst="rect">
            <a:avLst/>
          </a:prstGeom>
        </p:spPr>
      </p:pic>
    </p:spTree>
    <p:extLst>
      <p:ext uri="{BB962C8B-B14F-4D97-AF65-F5344CB8AC3E}">
        <p14:creationId xmlns:p14="http://schemas.microsoft.com/office/powerpoint/2010/main" val="2016773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295AF-7EE1-46E3-8219-8EAAE02BAE4F}" type="datetime1">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90321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7E0A52-18DD-499D-87C1-9AF731862B24}" type="datetime1">
              <a:rPr lang="en-GB" smtClean="0"/>
              <a:t>13/10/2025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585307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46232E-0870-46E2-8185-CEADEBFCC2B6}" type="datetime1">
              <a:rPr lang="en-GB" smtClean="0"/>
              <a:t>13/10/2025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572829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9E5994-BA75-4B99-9E89-DB9F40079A9A}" type="datetime1">
              <a:rPr lang="en-GB" smtClean="0"/>
              <a:t>13/10/2025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54220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D76BB-0310-46C4-AC09-F4ACA620F89C}" type="datetime1">
              <a:rPr lang="en-GB" smtClean="0"/>
              <a:t>13/10/2025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02913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028199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67E47-7121-438D-980F-8502607E1DE6}" type="datetime1">
              <a:rPr lang="en-GB" smtClean="0"/>
              <a:t>13/10/2025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09001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F2CF2D-B616-4675-8DF2-2DCF0580D049}" type="datetime1">
              <a:rPr lang="en-GB" smtClean="0"/>
              <a:t>13/10/2025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726636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3F8292-0239-4AEB-9532-CC28E96A35E4}" type="datetime1">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916249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5CCB57-C198-4083-A3AB-7F1CD226D944}" type="datetime1">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15829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17472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75756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3890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24987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38740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33397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E1276-0150-4DF4-AA76-AC3613670344}" type="slidenum">
              <a:rPr lang="en-GB" smtClean="0"/>
              <a:t>‹#›</a:t>
            </a:fld>
            <a:endParaRPr lang="en-GB"/>
          </a:p>
        </p:txBody>
      </p:sp>
    </p:spTree>
    <p:extLst>
      <p:ext uri="{BB962C8B-B14F-4D97-AF65-F5344CB8AC3E}">
        <p14:creationId xmlns:p14="http://schemas.microsoft.com/office/powerpoint/2010/main" val="1440326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E1276-0150-4DF4-AA76-AC3613670344}" type="slidenum">
              <a:rPr lang="en-GB" smtClean="0"/>
              <a:t>‹#›</a:t>
            </a:fld>
            <a:endParaRPr lang="en-GB"/>
          </a:p>
        </p:txBody>
      </p:sp>
    </p:spTree>
    <p:extLst>
      <p:ext uri="{BB962C8B-B14F-4D97-AF65-F5344CB8AC3E}">
        <p14:creationId xmlns:p14="http://schemas.microsoft.com/office/powerpoint/2010/main" val="33759061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5A0E5-F179-4028-B8EF-B8DD55F75CC4}" type="datetime1">
              <a:rPr lang="en-GB" smtClean="0"/>
              <a:t>13/10/2025</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E1276-0150-4DF4-AA76-AC3613670344}" type="slidenum">
              <a:rPr lang="en-GB" smtClean="0"/>
              <a:t>‹#›</a:t>
            </a:fld>
            <a:endParaRPr lang="en-GB"/>
          </a:p>
        </p:txBody>
      </p:sp>
    </p:spTree>
    <p:extLst>
      <p:ext uri="{BB962C8B-B14F-4D97-AF65-F5344CB8AC3E}">
        <p14:creationId xmlns:p14="http://schemas.microsoft.com/office/powerpoint/2010/main" val="2791050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uffolkpensionfund.org/media/ed5lmrgo/administration-strategy-2024.pdf"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hyperlink" Target="https://thebluediamondgallery.com/legal/legislation.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hyperlink" Target="https://thebluediamondgallery.com/legal/legislation.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hyperlink" Target="https://thebluediamondgallery.com/legal/legislation.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Pages/ResponsePage.aspx?id=I20nooGyYkmcmTxcjZiVxTD_xLSFzctDlao6UCwnP1NUNFhaVVA0RUcxNEI4V1pOMk0zNTNWSDcxRy4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27044"/>
            <a:ext cx="10363200" cy="1470025"/>
          </a:xfrm>
        </p:spPr>
        <p:txBody>
          <a:bodyPr/>
          <a:lstStyle/>
          <a:p>
            <a:r>
              <a:rPr lang="en-GB" b="1" dirty="0"/>
              <a:t>Welcome to the</a:t>
            </a:r>
            <a:br>
              <a:rPr lang="en-GB" b="1" dirty="0"/>
            </a:br>
            <a:r>
              <a:rPr lang="en-GB" b="1" dirty="0"/>
              <a:t>Annual Employers Meeting</a:t>
            </a:r>
          </a:p>
        </p:txBody>
      </p:sp>
      <p:sp>
        <p:nvSpPr>
          <p:cNvPr id="3" name="Subtitle 2"/>
          <p:cNvSpPr>
            <a:spLocks noGrp="1"/>
          </p:cNvSpPr>
          <p:nvPr>
            <p:ph type="subTitle" idx="1"/>
          </p:nvPr>
        </p:nvSpPr>
        <p:spPr>
          <a:xfrm>
            <a:off x="1828800" y="3525716"/>
            <a:ext cx="8534400" cy="1752600"/>
          </a:xfrm>
        </p:spPr>
        <p:txBody>
          <a:bodyPr/>
          <a:lstStyle/>
          <a:p>
            <a:r>
              <a:rPr lang="en-GB" dirty="0"/>
              <a:t>Councillor Richard Smith (MVO)</a:t>
            </a:r>
          </a:p>
          <a:p>
            <a:r>
              <a:rPr lang="en-GB" dirty="0"/>
              <a:t>Chairman of the Pension Board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831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74FB1-CEA5-C37B-A694-4FA1D898DDBF}"/>
            </a:ext>
          </a:extLst>
        </p:cNvPr>
        <p:cNvGrpSpPr/>
        <p:nvPr/>
      </p:nvGrpSpPr>
      <p:grpSpPr>
        <a:xfrm>
          <a:off x="0" y="0"/>
          <a:ext cx="0" cy="0"/>
          <a:chOff x="0" y="0"/>
          <a:chExt cx="0" cy="0"/>
        </a:xfrm>
      </p:grpSpPr>
      <p:sp>
        <p:nvSpPr>
          <p:cNvPr id="381954" name="Rectangle 2">
            <a:extLst>
              <a:ext uri="{FF2B5EF4-FFF2-40B4-BE49-F238E27FC236}">
                <a16:creationId xmlns:a16="http://schemas.microsoft.com/office/drawing/2014/main" id="{A4BAFF35-C980-CEEE-4C0A-3A03D231D375}"/>
              </a:ext>
            </a:extLst>
          </p:cNvPr>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GB" altLang="en-US" b="1" dirty="0">
                <a:solidFill>
                  <a:schemeClr val="tx1">
                    <a:lumMod val="50000"/>
                  </a:schemeClr>
                </a:solidFill>
                <a:effectLst>
                  <a:outerShdw blurRad="38100" dist="38100" dir="2700000" algn="tl">
                    <a:srgbClr val="C0C0C0"/>
                  </a:outerShdw>
                </a:effectLst>
              </a:rPr>
              <a:t>Path to Net Zero Strategy</a:t>
            </a:r>
          </a:p>
        </p:txBody>
      </p:sp>
      <p:sp>
        <p:nvSpPr>
          <p:cNvPr id="34819" name="Text Box 4">
            <a:extLst>
              <a:ext uri="{FF2B5EF4-FFF2-40B4-BE49-F238E27FC236}">
                <a16:creationId xmlns:a16="http://schemas.microsoft.com/office/drawing/2014/main" id="{E1450BE0-1113-DCD3-59CE-F9E1416C5AEF}"/>
              </a:ext>
            </a:extLst>
          </p:cNvPr>
          <p:cNvSpPr txBox="1">
            <a:spLocks noChangeArrowheads="1"/>
          </p:cNvSpPr>
          <p:nvPr/>
        </p:nvSpPr>
        <p:spPr bwMode="auto">
          <a:xfrm>
            <a:off x="609600" y="1622573"/>
            <a:ext cx="10689728" cy="37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marL="533400" indent="-533400" defTabSz="957263">
              <a:spcBef>
                <a:spcPct val="20000"/>
              </a:spcBef>
              <a:buChar char="•"/>
              <a:defRPr sz="2500" b="1">
                <a:solidFill>
                  <a:srgbClr val="000099"/>
                </a:solidFill>
                <a:latin typeface="Arial" pitchFamily="34" charset="0"/>
                <a:cs typeface="Arial" pitchFamily="34" charset="0"/>
              </a:defRPr>
            </a:lvl1pPr>
            <a:lvl2pPr marL="1131888" indent="-477838" defTabSz="957263">
              <a:spcBef>
                <a:spcPct val="20000"/>
              </a:spcBef>
              <a:buChar char="–"/>
              <a:defRPr sz="2900" b="1">
                <a:solidFill>
                  <a:srgbClr val="000099"/>
                </a:solidFill>
                <a:latin typeface="Times New Roman" pitchFamily="18" charset="0"/>
                <a:cs typeface="Arial" pitchFamily="34" charset="0"/>
              </a:defRPr>
            </a:lvl2pPr>
            <a:lvl3pPr marL="1436688" indent="-479425" defTabSz="957263">
              <a:spcBef>
                <a:spcPct val="20000"/>
              </a:spcBef>
              <a:buChar char="•"/>
              <a:defRPr sz="2500" b="1">
                <a:solidFill>
                  <a:srgbClr val="000099"/>
                </a:solidFill>
                <a:latin typeface="Times New Roman" pitchFamily="18" charset="0"/>
                <a:cs typeface="Arial" pitchFamily="34" charset="0"/>
              </a:defRPr>
            </a:lvl3pPr>
            <a:lvl4pPr marL="1916113" indent="-479425" defTabSz="957263">
              <a:spcBef>
                <a:spcPct val="20000"/>
              </a:spcBef>
              <a:buChar char="–"/>
              <a:defRPr sz="2100" b="1">
                <a:solidFill>
                  <a:srgbClr val="000099"/>
                </a:solidFill>
                <a:latin typeface="Times New Roman" pitchFamily="18" charset="0"/>
                <a:cs typeface="Arial" pitchFamily="34" charset="0"/>
              </a:defRPr>
            </a:lvl4pPr>
            <a:lvl5pPr marL="2393950" indent="-477838" defTabSz="957263">
              <a:spcBef>
                <a:spcPct val="20000"/>
              </a:spcBef>
              <a:buChar char="»"/>
              <a:defRPr sz="2100" b="1">
                <a:solidFill>
                  <a:srgbClr val="000099"/>
                </a:solidFill>
                <a:latin typeface="Times New Roman" pitchFamily="18" charset="0"/>
                <a:cs typeface="Arial" pitchFamily="34" charset="0"/>
              </a:defRPr>
            </a:lvl5pPr>
            <a:lvl6pPr marL="28511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6pPr>
            <a:lvl7pPr marL="33083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7pPr>
            <a:lvl8pPr marL="37655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8pPr>
            <a:lvl9pPr marL="42227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9pPr>
          </a:lstStyle>
          <a:p>
            <a:pPr marL="742950" lvl="1" indent="-285750" algn="just">
              <a:lnSpc>
                <a:spcPct val="115000"/>
              </a:lnSpc>
              <a:spcAft>
                <a:spcPts val="600"/>
              </a:spcAft>
              <a:buFont typeface="Wingdings" panose="05000000000000000000" pitchFamily="2" charset="2"/>
              <a:buChar char="§"/>
              <a:defRPr/>
            </a:pPr>
            <a:r>
              <a:rPr lang="en-GB" sz="2000" b="0" dirty="0">
                <a:solidFill>
                  <a:prstClr val="black"/>
                </a:solidFill>
                <a:latin typeface="Arial" panose="020B0604020202020204" pitchFamily="34" charset="0"/>
                <a:ea typeface="Arial" panose="020B0604020202020204" pitchFamily="34" charset="0"/>
              </a:rPr>
              <a:t>Committee agreed in November a high-level plan for achieving and monitoring net zero carbon emissions from the investments in the Fund from 2050 or earlier.</a:t>
            </a:r>
          </a:p>
          <a:p>
            <a:pPr marL="742950" lvl="1" indent="-285750" algn="just">
              <a:lnSpc>
                <a:spcPct val="115000"/>
              </a:lnSpc>
              <a:spcAft>
                <a:spcPts val="600"/>
              </a:spcAft>
              <a:buFont typeface="Wingdings" panose="05000000000000000000" pitchFamily="2" charset="2"/>
              <a:buChar char="§"/>
              <a:defRPr/>
            </a:pPr>
            <a:r>
              <a:rPr lang="en-GB" sz="2000" b="0" dirty="0">
                <a:solidFill>
                  <a:prstClr val="black"/>
                </a:solidFill>
                <a:latin typeface="Arial" panose="020B0604020202020204" pitchFamily="34" charset="0"/>
                <a:ea typeface="Arial" panose="020B0604020202020204" pitchFamily="34" charset="0"/>
              </a:rPr>
              <a:t>The interim milestones set were:</a:t>
            </a:r>
          </a:p>
          <a:p>
            <a:pPr marL="1047750" lvl="2" indent="-285750" algn="just">
              <a:lnSpc>
                <a:spcPct val="115000"/>
              </a:lnSpc>
              <a:spcAft>
                <a:spcPts val="600"/>
              </a:spcAft>
              <a:buFont typeface="Wingdings" panose="05000000000000000000" pitchFamily="2" charset="2"/>
              <a:buChar char="§"/>
              <a:defRPr/>
            </a:pPr>
            <a:r>
              <a:rPr lang="en-GB" sz="1600" b="0" dirty="0">
                <a:solidFill>
                  <a:prstClr val="black"/>
                </a:solidFill>
                <a:latin typeface="Arial" panose="020B0604020202020204" pitchFamily="34" charset="0"/>
                <a:ea typeface="Arial" panose="020B0604020202020204" pitchFamily="34" charset="0"/>
              </a:rPr>
              <a:t>2030 – 50% reduction in carbon emissions from starting point metrics (baseline 2019)</a:t>
            </a:r>
          </a:p>
          <a:p>
            <a:pPr marL="1047750" lvl="2" indent="-285750" algn="just">
              <a:lnSpc>
                <a:spcPct val="115000"/>
              </a:lnSpc>
              <a:spcAft>
                <a:spcPts val="600"/>
              </a:spcAft>
              <a:buFont typeface="Wingdings" panose="05000000000000000000" pitchFamily="2" charset="2"/>
              <a:buChar char="§"/>
              <a:defRPr/>
            </a:pPr>
            <a:r>
              <a:rPr lang="en-GB" sz="1600" b="0" dirty="0">
                <a:solidFill>
                  <a:prstClr val="black"/>
                </a:solidFill>
                <a:latin typeface="Arial" panose="020B0604020202020204" pitchFamily="34" charset="0"/>
                <a:ea typeface="Arial" panose="020B0604020202020204" pitchFamily="34" charset="0"/>
              </a:rPr>
              <a:t>2040 – 75% reduction in carbon emissions from starting point metrics</a:t>
            </a:r>
          </a:p>
          <a:p>
            <a:pPr marL="742950" lvl="1" indent="-285750" algn="just">
              <a:lnSpc>
                <a:spcPct val="115000"/>
              </a:lnSpc>
              <a:spcAft>
                <a:spcPts val="600"/>
              </a:spcAft>
              <a:buFont typeface="Wingdings" panose="05000000000000000000" pitchFamily="2" charset="2"/>
              <a:buChar char="§"/>
              <a:defRPr/>
            </a:pPr>
            <a:r>
              <a:rPr lang="en-GB" sz="2000" b="0" dirty="0">
                <a:solidFill>
                  <a:prstClr val="black"/>
                </a:solidFill>
                <a:latin typeface="Arial" panose="020B0604020202020204" pitchFamily="34" charset="0"/>
              </a:rPr>
              <a:t>The baseline and current level of climate risk in the portfolio has been calculated and will be monitored and reported annually to enable the Pension Fund Committee to make informed decisions.</a:t>
            </a:r>
          </a:p>
          <a:p>
            <a:pPr marL="742950" lvl="1" indent="-285750" algn="just">
              <a:lnSpc>
                <a:spcPct val="115000"/>
              </a:lnSpc>
              <a:spcAft>
                <a:spcPts val="600"/>
              </a:spcAft>
              <a:buFont typeface="Wingdings" panose="05000000000000000000" pitchFamily="2" charset="2"/>
              <a:buChar char="§"/>
              <a:defRPr/>
            </a:pPr>
            <a:r>
              <a:rPr lang="en-GB" sz="2000" b="0" dirty="0">
                <a:solidFill>
                  <a:prstClr val="black"/>
                </a:solidFill>
                <a:latin typeface="Arial" panose="020B0604020202020204" pitchFamily="34" charset="0"/>
              </a:rPr>
              <a:t>The Fund has achieved the first interim milestone.</a:t>
            </a:r>
          </a:p>
        </p:txBody>
      </p:sp>
      <p:sp>
        <p:nvSpPr>
          <p:cNvPr id="2" name="Slide Number Placeholder 1">
            <a:extLst>
              <a:ext uri="{FF2B5EF4-FFF2-40B4-BE49-F238E27FC236}">
                <a16:creationId xmlns:a16="http://schemas.microsoft.com/office/drawing/2014/main" id="{B1422FA7-9DFB-F41D-B94F-3F6CEA870C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DD372A3-EDE2-01A9-839C-4E1B822A4AD8}"/>
              </a:ext>
            </a:extLst>
          </p:cNvPr>
          <p:cNvPicPr>
            <a:picLocks noChangeAspect="1"/>
          </p:cNvPicPr>
          <p:nvPr/>
        </p:nvPicPr>
        <p:blipFill rotWithShape="1">
          <a:blip r:embed="rId3"/>
          <a:srcRect b="7136"/>
          <a:stretch/>
        </p:blipFill>
        <p:spPr>
          <a:xfrm>
            <a:off x="10458450" y="131763"/>
            <a:ext cx="1428750" cy="1428750"/>
          </a:xfrm>
          <a:prstGeom prst="rect">
            <a:avLst/>
          </a:prstGeom>
        </p:spPr>
      </p:pic>
    </p:spTree>
    <p:extLst>
      <p:ext uri="{BB962C8B-B14F-4D97-AF65-F5344CB8AC3E}">
        <p14:creationId xmlns:p14="http://schemas.microsoft.com/office/powerpoint/2010/main" val="354368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53CAF-9A86-AE71-3A86-A3EBA06E5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37961-11ED-6BD5-23CA-36B89BB367CE}"/>
              </a:ext>
            </a:extLst>
          </p:cNvPr>
          <p:cNvSpPr>
            <a:spLocks noGrp="1"/>
          </p:cNvSpPr>
          <p:nvPr>
            <p:ph type="title"/>
          </p:nvPr>
        </p:nvSpPr>
        <p:spPr/>
        <p:txBody>
          <a:bodyPr/>
          <a:lstStyle/>
          <a:p>
            <a:r>
              <a:rPr lang="en-GB" b="1" dirty="0"/>
              <a:t>Government Pensions Investment Review </a:t>
            </a:r>
          </a:p>
        </p:txBody>
      </p:sp>
      <p:sp>
        <p:nvSpPr>
          <p:cNvPr id="3" name="Content Placeholder 2">
            <a:extLst>
              <a:ext uri="{FF2B5EF4-FFF2-40B4-BE49-F238E27FC236}">
                <a16:creationId xmlns:a16="http://schemas.microsoft.com/office/drawing/2014/main" id="{EED802B3-C36D-F343-F01E-305EA421F00B}"/>
              </a:ext>
            </a:extLst>
          </p:cNvPr>
          <p:cNvSpPr>
            <a:spLocks noGrp="1"/>
          </p:cNvSpPr>
          <p:nvPr>
            <p:ph idx="1"/>
          </p:nvPr>
        </p:nvSpPr>
        <p:spPr>
          <a:xfrm>
            <a:off x="776054" y="1166018"/>
            <a:ext cx="10972800" cy="4525963"/>
          </a:xfrm>
        </p:spPr>
        <p:txBody>
          <a:bodyPr>
            <a:normAutofit/>
          </a:bodyPr>
          <a:lstStyle/>
          <a:p>
            <a:r>
              <a:rPr lang="en-GB" sz="2200" dirty="0">
                <a:latin typeface="Arial" panose="020B0604020202020204" pitchFamily="34" charset="0"/>
                <a:ea typeface="Times New Roman" panose="02020603050405020304" pitchFamily="18" charset="0"/>
                <a:cs typeface="Arial" panose="020B0604020202020204" pitchFamily="34" charset="0"/>
              </a:rPr>
              <a:t>Significant changes to investment pooling and governance </a:t>
            </a:r>
          </a:p>
          <a:p>
            <a:r>
              <a:rPr lang="en-GB" sz="2200" dirty="0">
                <a:latin typeface="Arial" panose="020B0604020202020204" pitchFamily="34" charset="0"/>
                <a:ea typeface="Times New Roman" panose="02020603050405020304" pitchFamily="18" charset="0"/>
                <a:cs typeface="Arial" panose="020B0604020202020204" pitchFamily="34" charset="0"/>
              </a:rPr>
              <a:t>The pools will have more responsibilities, including providing investment strategy advice and selecting investment managers on behalf of the fund.  </a:t>
            </a:r>
          </a:p>
          <a:p>
            <a:r>
              <a:rPr lang="en-GB" sz="2200" dirty="0">
                <a:latin typeface="Arial" panose="020B0604020202020204" pitchFamily="34" charset="0"/>
                <a:ea typeface="Times New Roman" panose="02020603050405020304" pitchFamily="18" charset="0"/>
                <a:cs typeface="Arial" panose="020B0604020202020204" pitchFamily="34" charset="0"/>
              </a:rPr>
              <a:t>The Fund has been mandated to select a new investment pool as the ACCESS pool did not get approval to continue. </a:t>
            </a:r>
          </a:p>
          <a:p>
            <a:r>
              <a:rPr lang="en-GB" sz="2200" dirty="0">
                <a:latin typeface="Arial" panose="020B0604020202020204" pitchFamily="34" charset="0"/>
                <a:ea typeface="Times New Roman" panose="02020603050405020304" pitchFamily="18" charset="0"/>
                <a:cs typeface="Arial" panose="020B0604020202020204" pitchFamily="34" charset="0"/>
              </a:rPr>
              <a:t>The Committee agreed in September that the Council should become a shareholder in the LGPS Central Pool.  </a:t>
            </a:r>
          </a:p>
          <a:p>
            <a:r>
              <a:rPr lang="en-GB" sz="2200" dirty="0">
                <a:latin typeface="Arial" panose="020B0604020202020204" pitchFamily="34" charset="0"/>
                <a:ea typeface="Times New Roman" panose="02020603050405020304" pitchFamily="18" charset="0"/>
                <a:cs typeface="Arial" panose="020B0604020202020204" pitchFamily="34" charset="0"/>
              </a:rPr>
              <a:t>Work is ongoing to put all legal arrangements in place so that the fund is compliant with new legislation from April 2026.</a:t>
            </a:r>
          </a:p>
          <a:p>
            <a:r>
              <a:rPr lang="en-GB" sz="2200" dirty="0">
                <a:latin typeface="Arial" panose="020B0604020202020204" pitchFamily="34" charset="0"/>
                <a:ea typeface="Times New Roman" panose="02020603050405020304" pitchFamily="18" charset="0"/>
                <a:cs typeface="Arial" panose="020B0604020202020204" pitchFamily="34" charset="0"/>
              </a:rPr>
              <a:t>This does not impact on member benefits</a:t>
            </a:r>
          </a:p>
          <a:p>
            <a:endParaRPr lang="en-GB" sz="2200"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dirty="0"/>
          </a:p>
        </p:txBody>
      </p:sp>
      <p:sp>
        <p:nvSpPr>
          <p:cNvPr id="4" name="Slide Number Placeholder 3">
            <a:extLst>
              <a:ext uri="{FF2B5EF4-FFF2-40B4-BE49-F238E27FC236}">
                <a16:creationId xmlns:a16="http://schemas.microsoft.com/office/drawing/2014/main" id="{C5AB9CEA-98F0-FB0D-70D9-7892C8163D7E}"/>
              </a:ext>
            </a:extLst>
          </p:cNvPr>
          <p:cNvSpPr>
            <a:spLocks noGrp="1"/>
          </p:cNvSpPr>
          <p:nvPr>
            <p:ph type="sldNum" sz="quarter" idx="12"/>
          </p:nvPr>
        </p:nvSpPr>
        <p:spPr/>
        <p:txBody>
          <a:bodyPr/>
          <a:lstStyle/>
          <a:p>
            <a:fld id="{440E1276-0150-4DF4-AA76-AC3613670344}" type="slidenum">
              <a:rPr lang="en-GB" smtClean="0"/>
              <a:t>11</a:t>
            </a:fld>
            <a:endParaRPr lang="en-GB"/>
          </a:p>
        </p:txBody>
      </p:sp>
    </p:spTree>
    <p:extLst>
      <p:ext uri="{BB962C8B-B14F-4D97-AF65-F5344CB8AC3E}">
        <p14:creationId xmlns:p14="http://schemas.microsoft.com/office/powerpoint/2010/main" val="4285924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80906-69B4-92DC-C1D3-34D823F85BA5}"/>
            </a:ext>
          </a:extLst>
        </p:cNvPr>
        <p:cNvGrpSpPr/>
        <p:nvPr/>
      </p:nvGrpSpPr>
      <p:grpSpPr>
        <a:xfrm>
          <a:off x="0" y="0"/>
          <a:ext cx="0" cy="0"/>
          <a:chOff x="0" y="0"/>
          <a:chExt cx="0" cy="0"/>
        </a:xfrm>
      </p:grpSpPr>
      <p:sp>
        <p:nvSpPr>
          <p:cNvPr id="381954" name="Rectangle 2">
            <a:extLst>
              <a:ext uri="{FF2B5EF4-FFF2-40B4-BE49-F238E27FC236}">
                <a16:creationId xmlns:a16="http://schemas.microsoft.com/office/drawing/2014/main" id="{FF0BD9F7-C84E-1215-3C9C-A48BFFCAC5D5}"/>
              </a:ext>
            </a:extLst>
          </p:cNvPr>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GB" altLang="en-US" b="1" dirty="0">
                <a:solidFill>
                  <a:schemeClr val="tx1">
                    <a:lumMod val="50000"/>
                  </a:schemeClr>
                </a:solidFill>
                <a:effectLst>
                  <a:outerShdw blurRad="38100" dist="38100" dir="2700000" algn="tl">
                    <a:srgbClr val="C0C0C0"/>
                  </a:outerShdw>
                </a:effectLst>
              </a:rPr>
              <a:t>Academies and Free School’s Policy</a:t>
            </a:r>
          </a:p>
        </p:txBody>
      </p:sp>
      <p:sp>
        <p:nvSpPr>
          <p:cNvPr id="34819" name="Text Box 4">
            <a:extLst>
              <a:ext uri="{FF2B5EF4-FFF2-40B4-BE49-F238E27FC236}">
                <a16:creationId xmlns:a16="http://schemas.microsoft.com/office/drawing/2014/main" id="{6C0FDE0A-83F5-628C-4D64-C4AD0EC5CDBA}"/>
              </a:ext>
            </a:extLst>
          </p:cNvPr>
          <p:cNvSpPr txBox="1">
            <a:spLocks noChangeArrowheads="1"/>
          </p:cNvSpPr>
          <p:nvPr/>
        </p:nvSpPr>
        <p:spPr bwMode="auto">
          <a:xfrm>
            <a:off x="609600" y="1622573"/>
            <a:ext cx="10689728" cy="3593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marL="533400" indent="-533400" defTabSz="957263">
              <a:spcBef>
                <a:spcPct val="20000"/>
              </a:spcBef>
              <a:buChar char="•"/>
              <a:defRPr sz="2500" b="1">
                <a:solidFill>
                  <a:srgbClr val="000099"/>
                </a:solidFill>
                <a:latin typeface="Arial" pitchFamily="34" charset="0"/>
                <a:cs typeface="Arial" pitchFamily="34" charset="0"/>
              </a:defRPr>
            </a:lvl1pPr>
            <a:lvl2pPr marL="1131888" indent="-477838" defTabSz="957263">
              <a:spcBef>
                <a:spcPct val="20000"/>
              </a:spcBef>
              <a:buChar char="–"/>
              <a:defRPr sz="2900" b="1">
                <a:solidFill>
                  <a:srgbClr val="000099"/>
                </a:solidFill>
                <a:latin typeface="Times New Roman" pitchFamily="18" charset="0"/>
                <a:cs typeface="Arial" pitchFamily="34" charset="0"/>
              </a:defRPr>
            </a:lvl2pPr>
            <a:lvl3pPr marL="1436688" indent="-479425" defTabSz="957263">
              <a:spcBef>
                <a:spcPct val="20000"/>
              </a:spcBef>
              <a:buChar char="•"/>
              <a:defRPr sz="2500" b="1">
                <a:solidFill>
                  <a:srgbClr val="000099"/>
                </a:solidFill>
                <a:latin typeface="Times New Roman" pitchFamily="18" charset="0"/>
                <a:cs typeface="Arial" pitchFamily="34" charset="0"/>
              </a:defRPr>
            </a:lvl3pPr>
            <a:lvl4pPr marL="1916113" indent="-479425" defTabSz="957263">
              <a:spcBef>
                <a:spcPct val="20000"/>
              </a:spcBef>
              <a:buChar char="–"/>
              <a:defRPr sz="2100" b="1">
                <a:solidFill>
                  <a:srgbClr val="000099"/>
                </a:solidFill>
                <a:latin typeface="Times New Roman" pitchFamily="18" charset="0"/>
                <a:cs typeface="Arial" pitchFamily="34" charset="0"/>
              </a:defRPr>
            </a:lvl4pPr>
            <a:lvl5pPr marL="2393950" indent="-477838" defTabSz="957263">
              <a:spcBef>
                <a:spcPct val="20000"/>
              </a:spcBef>
              <a:buChar char="»"/>
              <a:defRPr sz="2100" b="1">
                <a:solidFill>
                  <a:srgbClr val="000099"/>
                </a:solidFill>
                <a:latin typeface="Times New Roman" pitchFamily="18" charset="0"/>
                <a:cs typeface="Arial" pitchFamily="34" charset="0"/>
              </a:defRPr>
            </a:lvl5pPr>
            <a:lvl6pPr marL="28511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6pPr>
            <a:lvl7pPr marL="33083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7pPr>
            <a:lvl8pPr marL="37655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8pPr>
            <a:lvl9pPr marL="42227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9pPr>
          </a:lstStyle>
          <a:p>
            <a:pPr marL="742950" marR="0" lvl="1" indent="-285750" algn="just" defTabSz="957263" rtl="0" eaLnBrk="1" fontAlgn="auto" latinLnBrk="0" hangingPunct="1">
              <a:lnSpc>
                <a:spcPct val="115000"/>
              </a:lnSpc>
              <a:spcBef>
                <a:spcPct val="20000"/>
              </a:spcBef>
              <a:spcAft>
                <a:spcPts val="600"/>
              </a:spcAft>
              <a:buClrTx/>
              <a:buSzTx/>
              <a:buFont typeface="Wingdings" panose="05000000000000000000" pitchFamily="2" charset="2"/>
              <a:buChar char="§"/>
              <a:tabLst/>
              <a:defRPr/>
            </a:pPr>
            <a:r>
              <a:rPr lang="en-GB" sz="2800" b="0" dirty="0">
                <a:solidFill>
                  <a:prstClr val="black"/>
                </a:solidFill>
                <a:latin typeface="Arial" panose="020B0604020202020204" pitchFamily="34" charset="0"/>
                <a:ea typeface="Arial" panose="020B0604020202020204" pitchFamily="34" charset="0"/>
              </a:rPr>
              <a:t>Sets out the Funding Principles for Academies</a:t>
            </a:r>
            <a:endParaRPr lang="en-GB" sz="2000" b="0" dirty="0">
              <a:solidFill>
                <a:prstClr val="black"/>
              </a:solidFill>
              <a:latin typeface="Arial" panose="020B0604020202020204" pitchFamily="34" charset="0"/>
              <a:ea typeface="Arial" panose="020B0604020202020204" pitchFamily="34" charset="0"/>
            </a:endParaRPr>
          </a:p>
          <a:p>
            <a:pPr marL="1527175" lvl="3" indent="-285750" algn="just">
              <a:lnSpc>
                <a:spcPct val="115000"/>
              </a:lnSpc>
              <a:spcAft>
                <a:spcPts val="600"/>
              </a:spcAft>
              <a:buFont typeface="Wingdings" panose="05000000000000000000" pitchFamily="2" charset="2"/>
              <a:buChar char="§"/>
              <a:defRPr/>
            </a:pPr>
            <a:r>
              <a:rPr lang="en-GB" sz="2000" b="0" dirty="0">
                <a:solidFill>
                  <a:prstClr val="black"/>
                </a:solidFill>
                <a:latin typeface="Arial" panose="020B0604020202020204" pitchFamily="34" charset="0"/>
                <a:ea typeface="Arial" panose="020B0604020202020204" pitchFamily="34" charset="0"/>
              </a:rPr>
              <a:t>Treatment and valuation of assets and liabilities of a new academy on conversion from a local maintained school</a:t>
            </a:r>
          </a:p>
          <a:p>
            <a:pPr marL="1527175" lvl="3" indent="-285750" algn="just">
              <a:lnSpc>
                <a:spcPct val="115000"/>
              </a:lnSpc>
              <a:spcAft>
                <a:spcPts val="600"/>
              </a:spcAft>
              <a:buFont typeface="Wingdings" panose="05000000000000000000" pitchFamily="2" charset="2"/>
              <a:buChar char="§"/>
              <a:defRPr/>
            </a:pPr>
            <a:r>
              <a:rPr lang="en-GB" sz="2000" b="0" dirty="0">
                <a:solidFill>
                  <a:prstClr val="black"/>
                </a:solidFill>
                <a:latin typeface="Arial" panose="020B0604020202020204" pitchFamily="34" charset="0"/>
                <a:ea typeface="Arial" panose="020B0604020202020204" pitchFamily="34" charset="0"/>
              </a:rPr>
              <a:t>Treatment and valuation of assets and liabilities of an academy on joining or leaving a Multi Academy Trust</a:t>
            </a:r>
          </a:p>
          <a:p>
            <a:pPr marL="1527175" lvl="3" indent="-285750" algn="just">
              <a:lnSpc>
                <a:spcPct val="115000"/>
              </a:lnSpc>
              <a:spcAft>
                <a:spcPts val="600"/>
              </a:spcAft>
              <a:buFont typeface="Wingdings" panose="05000000000000000000" pitchFamily="2" charset="2"/>
              <a:buChar char="§"/>
              <a:defRPr/>
            </a:pPr>
            <a:r>
              <a:rPr lang="en-GB" sz="2000" b="0" dirty="0">
                <a:solidFill>
                  <a:prstClr val="black"/>
                </a:solidFill>
                <a:latin typeface="Arial" panose="020B0604020202020204" pitchFamily="34" charset="0"/>
                <a:ea typeface="Arial" panose="020B0604020202020204" pitchFamily="34" charset="0"/>
              </a:rPr>
              <a:t>Treatment of third-party contractors providing services to an academy and the responsibilities of the academy when outsourcing</a:t>
            </a:r>
          </a:p>
          <a:p>
            <a:pPr marL="1527175" lvl="3" indent="-285750" algn="just">
              <a:lnSpc>
                <a:spcPct val="115000"/>
              </a:lnSpc>
              <a:spcAft>
                <a:spcPts val="600"/>
              </a:spcAft>
              <a:buFont typeface="Wingdings" panose="05000000000000000000" pitchFamily="2" charset="2"/>
              <a:buChar char="§"/>
              <a:defRPr/>
            </a:pPr>
            <a:r>
              <a:rPr lang="en-GB" sz="2000" b="0" dirty="0">
                <a:solidFill>
                  <a:prstClr val="black"/>
                </a:solidFill>
                <a:latin typeface="Arial" panose="020B0604020202020204" pitchFamily="34" charset="0"/>
                <a:ea typeface="Arial" panose="020B0604020202020204" pitchFamily="34" charset="0"/>
              </a:rPr>
              <a:t>How contribution rates are set, implemented during current valuation</a:t>
            </a:r>
          </a:p>
        </p:txBody>
      </p:sp>
      <p:sp>
        <p:nvSpPr>
          <p:cNvPr id="2" name="Slide Number Placeholder 1">
            <a:extLst>
              <a:ext uri="{FF2B5EF4-FFF2-40B4-BE49-F238E27FC236}">
                <a16:creationId xmlns:a16="http://schemas.microsoft.com/office/drawing/2014/main" id="{223F357E-E158-530F-D4E9-F579A8949D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986E66C-60B1-078E-3F62-E206E92C134A}"/>
              </a:ext>
            </a:extLst>
          </p:cNvPr>
          <p:cNvPicPr>
            <a:picLocks noChangeAspect="1"/>
          </p:cNvPicPr>
          <p:nvPr/>
        </p:nvPicPr>
        <p:blipFill rotWithShape="1">
          <a:blip r:embed="rId3"/>
          <a:srcRect b="7136"/>
          <a:stretch/>
        </p:blipFill>
        <p:spPr>
          <a:xfrm>
            <a:off x="10458450" y="131763"/>
            <a:ext cx="1428750" cy="1428750"/>
          </a:xfrm>
          <a:prstGeom prst="rect">
            <a:avLst/>
          </a:prstGeom>
        </p:spPr>
      </p:pic>
    </p:spTree>
    <p:extLst>
      <p:ext uri="{BB962C8B-B14F-4D97-AF65-F5344CB8AC3E}">
        <p14:creationId xmlns:p14="http://schemas.microsoft.com/office/powerpoint/2010/main" val="239829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C6525-CBE5-55B2-62CC-2436C8755D1C}"/>
            </a:ext>
          </a:extLst>
        </p:cNvPr>
        <p:cNvGrpSpPr/>
        <p:nvPr/>
      </p:nvGrpSpPr>
      <p:grpSpPr>
        <a:xfrm>
          <a:off x="0" y="0"/>
          <a:ext cx="0" cy="0"/>
          <a:chOff x="0" y="0"/>
          <a:chExt cx="0" cy="0"/>
        </a:xfrm>
      </p:grpSpPr>
      <p:sp>
        <p:nvSpPr>
          <p:cNvPr id="381954" name="Rectangle 2">
            <a:extLst>
              <a:ext uri="{FF2B5EF4-FFF2-40B4-BE49-F238E27FC236}">
                <a16:creationId xmlns:a16="http://schemas.microsoft.com/office/drawing/2014/main" id="{CA141669-A453-0EBB-DC19-7B3AD2C9D7AD}"/>
              </a:ext>
            </a:extLst>
          </p:cNvPr>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GB" b="1" dirty="0"/>
              <a:t>Administration Strategy</a:t>
            </a:r>
            <a:endParaRPr lang="en-GB" altLang="en-US" b="1" dirty="0">
              <a:solidFill>
                <a:schemeClr val="tx1">
                  <a:lumMod val="50000"/>
                </a:schemeClr>
              </a:solidFill>
              <a:effectLst>
                <a:outerShdw blurRad="38100" dist="38100" dir="2700000" algn="tl">
                  <a:srgbClr val="C0C0C0"/>
                </a:outerShdw>
              </a:effectLst>
            </a:endParaRPr>
          </a:p>
        </p:txBody>
      </p:sp>
      <p:sp>
        <p:nvSpPr>
          <p:cNvPr id="34819" name="Text Box 4">
            <a:extLst>
              <a:ext uri="{FF2B5EF4-FFF2-40B4-BE49-F238E27FC236}">
                <a16:creationId xmlns:a16="http://schemas.microsoft.com/office/drawing/2014/main" id="{23C7A437-A17E-8A1E-389F-012FE0D3CA52}"/>
              </a:ext>
            </a:extLst>
          </p:cNvPr>
          <p:cNvSpPr txBox="1">
            <a:spLocks noChangeArrowheads="1"/>
          </p:cNvSpPr>
          <p:nvPr/>
        </p:nvSpPr>
        <p:spPr bwMode="auto">
          <a:xfrm>
            <a:off x="609600" y="1622573"/>
            <a:ext cx="10689728" cy="31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marL="533400" indent="-533400" defTabSz="957263">
              <a:spcBef>
                <a:spcPct val="20000"/>
              </a:spcBef>
              <a:buChar char="•"/>
              <a:defRPr sz="2500" b="1">
                <a:solidFill>
                  <a:srgbClr val="000099"/>
                </a:solidFill>
                <a:latin typeface="Arial" pitchFamily="34" charset="0"/>
                <a:cs typeface="Arial" pitchFamily="34" charset="0"/>
              </a:defRPr>
            </a:lvl1pPr>
            <a:lvl2pPr marL="1131888" indent="-477838" defTabSz="957263">
              <a:spcBef>
                <a:spcPct val="20000"/>
              </a:spcBef>
              <a:buChar char="–"/>
              <a:defRPr sz="2900" b="1">
                <a:solidFill>
                  <a:srgbClr val="000099"/>
                </a:solidFill>
                <a:latin typeface="Times New Roman" pitchFamily="18" charset="0"/>
                <a:cs typeface="Arial" pitchFamily="34" charset="0"/>
              </a:defRPr>
            </a:lvl2pPr>
            <a:lvl3pPr marL="1436688" indent="-479425" defTabSz="957263">
              <a:spcBef>
                <a:spcPct val="20000"/>
              </a:spcBef>
              <a:buChar char="•"/>
              <a:defRPr sz="2500" b="1">
                <a:solidFill>
                  <a:srgbClr val="000099"/>
                </a:solidFill>
                <a:latin typeface="Times New Roman" pitchFamily="18" charset="0"/>
                <a:cs typeface="Arial" pitchFamily="34" charset="0"/>
              </a:defRPr>
            </a:lvl3pPr>
            <a:lvl4pPr marL="1916113" indent="-479425" defTabSz="957263">
              <a:spcBef>
                <a:spcPct val="20000"/>
              </a:spcBef>
              <a:buChar char="–"/>
              <a:defRPr sz="2100" b="1">
                <a:solidFill>
                  <a:srgbClr val="000099"/>
                </a:solidFill>
                <a:latin typeface="Times New Roman" pitchFamily="18" charset="0"/>
                <a:cs typeface="Arial" pitchFamily="34" charset="0"/>
              </a:defRPr>
            </a:lvl4pPr>
            <a:lvl5pPr marL="2393950" indent="-477838" defTabSz="957263">
              <a:spcBef>
                <a:spcPct val="20000"/>
              </a:spcBef>
              <a:buChar char="»"/>
              <a:defRPr sz="2100" b="1">
                <a:solidFill>
                  <a:srgbClr val="000099"/>
                </a:solidFill>
                <a:latin typeface="Times New Roman" pitchFamily="18" charset="0"/>
                <a:cs typeface="Arial" pitchFamily="34" charset="0"/>
              </a:defRPr>
            </a:lvl5pPr>
            <a:lvl6pPr marL="28511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6pPr>
            <a:lvl7pPr marL="33083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7pPr>
            <a:lvl8pPr marL="37655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8pPr>
            <a:lvl9pPr marL="42227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9pPr>
          </a:lstStyle>
          <a:p>
            <a:pPr algn="just">
              <a:lnSpc>
                <a:spcPct val="115000"/>
              </a:lnSpc>
              <a:spcAft>
                <a:spcPts val="600"/>
              </a:spcAft>
              <a:defRPr/>
            </a:pPr>
            <a:r>
              <a:rPr lang="en-GB" sz="2400" b="0" dirty="0">
                <a:solidFill>
                  <a:prstClr val="black"/>
                </a:solidFill>
                <a:latin typeface="Arial" panose="020B0604020202020204" pitchFamily="34" charset="0"/>
                <a:ea typeface="Arial" panose="020B0604020202020204" pitchFamily="34" charset="0"/>
              </a:rPr>
              <a:t>Details Pension Fund Administration requirements and expectations of employers</a:t>
            </a:r>
          </a:p>
          <a:p>
            <a:pPr algn="just">
              <a:lnSpc>
                <a:spcPct val="115000"/>
              </a:lnSpc>
              <a:spcAft>
                <a:spcPts val="600"/>
              </a:spcAft>
              <a:defRPr/>
            </a:pPr>
            <a:r>
              <a:rPr lang="en-GB" sz="2400" b="0" dirty="0">
                <a:solidFill>
                  <a:prstClr val="black"/>
                </a:solidFill>
                <a:ea typeface="Arial" panose="020B0604020202020204" pitchFamily="34" charset="0"/>
              </a:rPr>
              <a:t>Formally reviewed every 3 years by Committee</a:t>
            </a:r>
          </a:p>
          <a:p>
            <a:pPr algn="just">
              <a:lnSpc>
                <a:spcPct val="115000"/>
              </a:lnSpc>
              <a:spcAft>
                <a:spcPts val="600"/>
              </a:spcAft>
              <a:defRPr/>
            </a:pPr>
            <a:r>
              <a:rPr lang="en-GB" sz="2400" b="0" dirty="0">
                <a:solidFill>
                  <a:prstClr val="black"/>
                </a:solidFill>
                <a:latin typeface="Arial" panose="020B0604020202020204" pitchFamily="34" charset="0"/>
                <a:ea typeface="Arial" panose="020B0604020202020204" pitchFamily="34" charset="0"/>
              </a:rPr>
              <a:t>Mino</a:t>
            </a:r>
            <a:r>
              <a:rPr lang="en-GB" sz="2400" b="0" dirty="0">
                <a:solidFill>
                  <a:prstClr val="black"/>
                </a:solidFill>
                <a:ea typeface="Arial" panose="020B0604020202020204" pitchFamily="34" charset="0"/>
              </a:rPr>
              <a:t>r changes have been made to incorporate differences for employers using I-Connect</a:t>
            </a:r>
          </a:p>
          <a:p>
            <a:pPr algn="just">
              <a:lnSpc>
                <a:spcPct val="115000"/>
              </a:lnSpc>
              <a:spcAft>
                <a:spcPts val="600"/>
              </a:spcAft>
              <a:defRPr/>
            </a:pPr>
            <a:r>
              <a:rPr lang="en-GB" sz="2400" b="0" dirty="0">
                <a:solidFill>
                  <a:prstClr val="black"/>
                </a:solidFill>
                <a:latin typeface="Arial" panose="020B0604020202020204" pitchFamily="34" charset="0"/>
                <a:ea typeface="Arial" panose="020B0604020202020204" pitchFamily="34" charset="0"/>
              </a:rPr>
              <a:t>Updated version available h</a:t>
            </a:r>
            <a:r>
              <a:rPr lang="en-GB" sz="2400" b="0" dirty="0">
                <a:solidFill>
                  <a:prstClr val="black"/>
                </a:solidFill>
                <a:ea typeface="Arial" panose="020B0604020202020204" pitchFamily="34" charset="0"/>
              </a:rPr>
              <a:t>ere: </a:t>
            </a:r>
            <a:r>
              <a:rPr lang="en-GB" sz="2800" b="0" dirty="0">
                <a:solidFill>
                  <a:srgbClr val="FF0000"/>
                </a:solidFill>
                <a:ea typeface="Arial" panose="020B0604020202020204" pitchFamily="34" charset="0"/>
                <a:hlinkClick r:id="rId3"/>
              </a:rPr>
              <a:t>Administration Strategy</a:t>
            </a:r>
            <a:endParaRPr lang="en-GB" sz="2800" b="0" dirty="0">
              <a:solidFill>
                <a:prstClr val="black"/>
              </a:solidFill>
              <a:ea typeface="Arial" panose="020B0604020202020204" pitchFamily="34" charset="0"/>
            </a:endParaRPr>
          </a:p>
        </p:txBody>
      </p:sp>
      <p:sp>
        <p:nvSpPr>
          <p:cNvPr id="2" name="Slide Number Placeholder 1">
            <a:extLst>
              <a:ext uri="{FF2B5EF4-FFF2-40B4-BE49-F238E27FC236}">
                <a16:creationId xmlns:a16="http://schemas.microsoft.com/office/drawing/2014/main" id="{2473B164-5A88-D60A-E846-727EF070A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C627960-55C2-4793-E06F-A4CE5C80BD8C}"/>
              </a:ext>
            </a:extLst>
          </p:cNvPr>
          <p:cNvPicPr>
            <a:picLocks noChangeAspect="1"/>
          </p:cNvPicPr>
          <p:nvPr/>
        </p:nvPicPr>
        <p:blipFill rotWithShape="1">
          <a:blip r:embed="rId4"/>
          <a:srcRect b="7136"/>
          <a:stretch/>
        </p:blipFill>
        <p:spPr>
          <a:xfrm>
            <a:off x="10458450" y="131763"/>
            <a:ext cx="1428750" cy="1428750"/>
          </a:xfrm>
          <a:prstGeom prst="rect">
            <a:avLst/>
          </a:prstGeom>
        </p:spPr>
      </p:pic>
    </p:spTree>
    <p:extLst>
      <p:ext uri="{BB962C8B-B14F-4D97-AF65-F5344CB8AC3E}">
        <p14:creationId xmlns:p14="http://schemas.microsoft.com/office/powerpoint/2010/main" val="836261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F180E-EE75-0055-3268-CE0834757A68}"/>
            </a:ext>
          </a:extLst>
        </p:cNvPr>
        <p:cNvGrpSpPr/>
        <p:nvPr/>
      </p:nvGrpSpPr>
      <p:grpSpPr>
        <a:xfrm>
          <a:off x="0" y="0"/>
          <a:ext cx="0" cy="0"/>
          <a:chOff x="0" y="0"/>
          <a:chExt cx="0" cy="0"/>
        </a:xfrm>
      </p:grpSpPr>
      <p:sp>
        <p:nvSpPr>
          <p:cNvPr id="381954" name="Rectangle 2">
            <a:extLst>
              <a:ext uri="{FF2B5EF4-FFF2-40B4-BE49-F238E27FC236}">
                <a16:creationId xmlns:a16="http://schemas.microsoft.com/office/drawing/2014/main" id="{6838C3F7-10F8-DE4A-12D5-4A416A056870}"/>
              </a:ext>
            </a:extLst>
          </p:cNvPr>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GB" b="1" dirty="0"/>
              <a:t>Engage (Member Self Service)</a:t>
            </a:r>
            <a:endParaRPr lang="en-GB" altLang="en-US" b="1" dirty="0">
              <a:solidFill>
                <a:schemeClr val="tx1">
                  <a:lumMod val="50000"/>
                </a:schemeClr>
              </a:solidFill>
              <a:effectLst>
                <a:outerShdw blurRad="38100" dist="38100" dir="2700000" algn="tl">
                  <a:srgbClr val="C0C0C0"/>
                </a:outerShdw>
              </a:effectLst>
            </a:endParaRPr>
          </a:p>
        </p:txBody>
      </p:sp>
      <p:sp>
        <p:nvSpPr>
          <p:cNvPr id="2" name="Slide Number Placeholder 1">
            <a:extLst>
              <a:ext uri="{FF2B5EF4-FFF2-40B4-BE49-F238E27FC236}">
                <a16:creationId xmlns:a16="http://schemas.microsoft.com/office/drawing/2014/main" id="{DC48AAA6-378E-876A-712E-9F9963314C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7D6B7DCE-D88D-E95D-C4FC-D448ED3702D2}"/>
              </a:ext>
            </a:extLst>
          </p:cNvPr>
          <p:cNvPicPr>
            <a:picLocks noChangeAspect="1"/>
          </p:cNvPicPr>
          <p:nvPr/>
        </p:nvPicPr>
        <p:blipFill rotWithShape="1">
          <a:blip r:embed="rId3"/>
          <a:srcRect b="7136"/>
          <a:stretch/>
        </p:blipFill>
        <p:spPr>
          <a:xfrm>
            <a:off x="10458450" y="131763"/>
            <a:ext cx="1428750" cy="1428750"/>
          </a:xfrm>
          <a:prstGeom prst="rect">
            <a:avLst/>
          </a:prstGeom>
        </p:spPr>
      </p:pic>
      <p:sp>
        <p:nvSpPr>
          <p:cNvPr id="4" name="Content Placeholder 2">
            <a:extLst>
              <a:ext uri="{FF2B5EF4-FFF2-40B4-BE49-F238E27FC236}">
                <a16:creationId xmlns:a16="http://schemas.microsoft.com/office/drawing/2014/main" id="{56F6C7ED-44FE-873C-E48E-E4911E2B5F0B}"/>
              </a:ext>
            </a:extLst>
          </p:cNvPr>
          <p:cNvSpPr>
            <a:spLocks noGrp="1"/>
          </p:cNvSpPr>
          <p:nvPr>
            <p:ph idx="1"/>
          </p:nvPr>
        </p:nvSpPr>
        <p:spPr>
          <a:xfrm>
            <a:off x="609600" y="1288429"/>
            <a:ext cx="10972800" cy="4525963"/>
          </a:xfrm>
        </p:spPr>
        <p:txBody>
          <a:bodyPr>
            <a:normAutofit/>
          </a:bodyPr>
          <a:lstStyle/>
          <a:p>
            <a:r>
              <a:rPr lang="en-GB" dirty="0"/>
              <a:t>New version of Member Self Service system</a:t>
            </a:r>
          </a:p>
          <a:p>
            <a:r>
              <a:rPr lang="en-GB" dirty="0"/>
              <a:t>System simplifies the registration and log in process for members – uses EIV (Electronic Identification Verification)</a:t>
            </a:r>
          </a:p>
          <a:p>
            <a:r>
              <a:rPr lang="en-GB" dirty="0"/>
              <a:t>System is simpler to use and more intuitive</a:t>
            </a:r>
          </a:p>
          <a:p>
            <a:r>
              <a:rPr lang="en-GB" dirty="0"/>
              <a:t>Allows members to plan for their retirement </a:t>
            </a:r>
          </a:p>
          <a:p>
            <a:r>
              <a:rPr lang="en-GB" dirty="0"/>
              <a:t>We’d appreciate your help in encouraging staff to sign up to it</a:t>
            </a:r>
          </a:p>
          <a:p>
            <a:pPr marL="0" indent="0">
              <a:buNone/>
            </a:pPr>
            <a:endParaRPr lang="en-GB" dirty="0"/>
          </a:p>
          <a:p>
            <a:endParaRPr lang="en-GB" dirty="0"/>
          </a:p>
          <a:p>
            <a:endParaRPr lang="en-GB" dirty="0"/>
          </a:p>
          <a:p>
            <a:endParaRPr lang="en-GB" dirty="0"/>
          </a:p>
          <a:p>
            <a:endParaRPr lang="en-GB" dirty="0"/>
          </a:p>
          <a:p>
            <a:endParaRPr lang="en-GB"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08864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6136F-CBD9-333C-2DDC-82C31E2536BA}"/>
            </a:ext>
          </a:extLst>
        </p:cNvPr>
        <p:cNvGrpSpPr/>
        <p:nvPr/>
      </p:nvGrpSpPr>
      <p:grpSpPr>
        <a:xfrm>
          <a:off x="0" y="0"/>
          <a:ext cx="0" cy="0"/>
          <a:chOff x="0" y="0"/>
          <a:chExt cx="0" cy="0"/>
        </a:xfrm>
      </p:grpSpPr>
      <p:sp>
        <p:nvSpPr>
          <p:cNvPr id="381954" name="Rectangle 2">
            <a:extLst>
              <a:ext uri="{FF2B5EF4-FFF2-40B4-BE49-F238E27FC236}">
                <a16:creationId xmlns:a16="http://schemas.microsoft.com/office/drawing/2014/main" id="{0B3BA3AE-5C88-034B-D8F8-A7F33084DFA4}"/>
              </a:ext>
            </a:extLst>
          </p:cNvPr>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GB" b="1" dirty="0"/>
              <a:t>Pensions Dashboard</a:t>
            </a:r>
            <a:endParaRPr lang="en-GB" altLang="en-US" b="1" dirty="0">
              <a:solidFill>
                <a:schemeClr val="tx1">
                  <a:lumMod val="50000"/>
                </a:schemeClr>
              </a:solidFill>
              <a:effectLst>
                <a:outerShdw blurRad="38100" dist="38100" dir="2700000" algn="tl">
                  <a:srgbClr val="C0C0C0"/>
                </a:outerShdw>
              </a:effectLst>
            </a:endParaRPr>
          </a:p>
        </p:txBody>
      </p:sp>
      <p:sp>
        <p:nvSpPr>
          <p:cNvPr id="4" name="Content Placeholder 3">
            <a:extLst>
              <a:ext uri="{FF2B5EF4-FFF2-40B4-BE49-F238E27FC236}">
                <a16:creationId xmlns:a16="http://schemas.microsoft.com/office/drawing/2014/main" id="{46F53789-1472-570B-DD38-6D40409BD33B}"/>
              </a:ext>
            </a:extLst>
          </p:cNvPr>
          <p:cNvSpPr>
            <a:spLocks noGrp="1"/>
          </p:cNvSpPr>
          <p:nvPr>
            <p:ph idx="1"/>
          </p:nvPr>
        </p:nvSpPr>
        <p:spPr/>
        <p:txBody>
          <a:bodyPr>
            <a:normAutofit/>
          </a:bodyPr>
          <a:lstStyle/>
          <a:p>
            <a:r>
              <a:rPr lang="en-GB" dirty="0"/>
              <a:t>National programme providing an individual with information on all their pensions in one place</a:t>
            </a:r>
          </a:p>
          <a:p>
            <a:r>
              <a:rPr lang="en-GB" dirty="0"/>
              <a:t>Main Pension Fund connection in place ahead of deadline of 31 October 2025</a:t>
            </a:r>
          </a:p>
          <a:p>
            <a:r>
              <a:rPr lang="en-GB" sz="3200" dirty="0"/>
              <a:t>Launch date to be confirmed by October 2026</a:t>
            </a:r>
          </a:p>
          <a:p>
            <a:pPr marL="342900" lvl="1" indent="-342900">
              <a:buFont typeface="Arial" panose="020B0604020202020204" pitchFamily="34" charset="0"/>
              <a:buChar char="•"/>
            </a:pPr>
            <a:r>
              <a:rPr lang="en-GB" sz="3200" dirty="0"/>
              <a:t>Communication to members will increase once government advertising starts</a:t>
            </a:r>
          </a:p>
          <a:p>
            <a:pPr marL="457200" lvl="1" indent="0">
              <a:buNone/>
            </a:pPr>
            <a:endParaRPr lang="en-GB" dirty="0"/>
          </a:p>
        </p:txBody>
      </p:sp>
      <p:sp>
        <p:nvSpPr>
          <p:cNvPr id="2" name="Slide Number Placeholder 1">
            <a:extLst>
              <a:ext uri="{FF2B5EF4-FFF2-40B4-BE49-F238E27FC236}">
                <a16:creationId xmlns:a16="http://schemas.microsoft.com/office/drawing/2014/main" id="{3A70D0AD-3B66-B2F9-DC80-B7405A1DA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9171B58-ACBF-28A9-BC57-723AFA4E87DB}"/>
              </a:ext>
            </a:extLst>
          </p:cNvPr>
          <p:cNvPicPr>
            <a:picLocks noChangeAspect="1"/>
          </p:cNvPicPr>
          <p:nvPr/>
        </p:nvPicPr>
        <p:blipFill rotWithShape="1">
          <a:blip r:embed="rId3"/>
          <a:srcRect b="7136"/>
          <a:stretch/>
        </p:blipFill>
        <p:spPr>
          <a:xfrm>
            <a:off x="10458450" y="131763"/>
            <a:ext cx="1428750" cy="1428750"/>
          </a:xfrm>
          <a:prstGeom prst="rect">
            <a:avLst/>
          </a:prstGeom>
        </p:spPr>
      </p:pic>
    </p:spTree>
    <p:extLst>
      <p:ext uri="{BB962C8B-B14F-4D97-AF65-F5344CB8AC3E}">
        <p14:creationId xmlns:p14="http://schemas.microsoft.com/office/powerpoint/2010/main" val="3125195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93076-34ED-1B56-547A-6AE3DBF0DB8C}"/>
            </a:ext>
          </a:extLst>
        </p:cNvPr>
        <p:cNvGrpSpPr/>
        <p:nvPr/>
      </p:nvGrpSpPr>
      <p:grpSpPr>
        <a:xfrm>
          <a:off x="0" y="0"/>
          <a:ext cx="0" cy="0"/>
          <a:chOff x="0" y="0"/>
          <a:chExt cx="0" cy="0"/>
        </a:xfrm>
      </p:grpSpPr>
      <p:sp>
        <p:nvSpPr>
          <p:cNvPr id="381954" name="Rectangle 2">
            <a:extLst>
              <a:ext uri="{FF2B5EF4-FFF2-40B4-BE49-F238E27FC236}">
                <a16:creationId xmlns:a16="http://schemas.microsoft.com/office/drawing/2014/main" id="{6095DEF1-EEA6-B021-AA87-F6B189CE4833}"/>
              </a:ext>
            </a:extLst>
          </p:cNvPr>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GB" altLang="en-US" b="1" dirty="0">
                <a:solidFill>
                  <a:schemeClr val="tx1">
                    <a:lumMod val="50000"/>
                  </a:schemeClr>
                </a:solidFill>
                <a:effectLst>
                  <a:outerShdw blurRad="38100" dist="38100" dir="2700000" algn="tl">
                    <a:srgbClr val="C0C0C0"/>
                  </a:outerShdw>
                </a:effectLst>
              </a:rPr>
              <a:t>I-Connect</a:t>
            </a:r>
          </a:p>
        </p:txBody>
      </p:sp>
      <p:sp>
        <p:nvSpPr>
          <p:cNvPr id="2" name="Slide Number Placeholder 1">
            <a:extLst>
              <a:ext uri="{FF2B5EF4-FFF2-40B4-BE49-F238E27FC236}">
                <a16:creationId xmlns:a16="http://schemas.microsoft.com/office/drawing/2014/main" id="{BF8B1D6E-E66B-CE0C-67B6-BD3479CCFB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C4A9EF3-5A65-5F77-BED7-A1B069E1311B}"/>
              </a:ext>
            </a:extLst>
          </p:cNvPr>
          <p:cNvPicPr>
            <a:picLocks noChangeAspect="1"/>
          </p:cNvPicPr>
          <p:nvPr/>
        </p:nvPicPr>
        <p:blipFill>
          <a:blip r:embed="rId3"/>
          <a:stretch>
            <a:fillRect/>
          </a:stretch>
        </p:blipFill>
        <p:spPr>
          <a:xfrm>
            <a:off x="8920482" y="136522"/>
            <a:ext cx="3054361" cy="969348"/>
          </a:xfrm>
          <a:prstGeom prst="rect">
            <a:avLst/>
          </a:prstGeom>
        </p:spPr>
      </p:pic>
      <p:sp>
        <p:nvSpPr>
          <p:cNvPr id="7" name="Content Placeholder 2">
            <a:extLst>
              <a:ext uri="{FF2B5EF4-FFF2-40B4-BE49-F238E27FC236}">
                <a16:creationId xmlns:a16="http://schemas.microsoft.com/office/drawing/2014/main" id="{1F7F7F9B-3441-3297-A02A-634367FD30F3}"/>
              </a:ext>
            </a:extLst>
          </p:cNvPr>
          <p:cNvSpPr>
            <a:spLocks noGrp="1"/>
          </p:cNvSpPr>
          <p:nvPr>
            <p:ph idx="1"/>
          </p:nvPr>
        </p:nvSpPr>
        <p:spPr>
          <a:xfrm>
            <a:off x="609600" y="1166018"/>
            <a:ext cx="10972800" cy="4525963"/>
          </a:xfrm>
        </p:spPr>
        <p:txBody>
          <a:bodyPr>
            <a:normAutofit lnSpcReduction="10000"/>
          </a:bodyPr>
          <a:lstStyle/>
          <a:p>
            <a:r>
              <a:rPr lang="en-GB" dirty="0"/>
              <a:t>System enables you to send monthly data returns</a:t>
            </a:r>
          </a:p>
          <a:p>
            <a:r>
              <a:rPr lang="en-GB" dirty="0"/>
              <a:t>Employer:-</a:t>
            </a:r>
          </a:p>
          <a:p>
            <a:pPr lvl="2">
              <a:buFont typeface="Wingdings" panose="05000000000000000000" pitchFamily="2" charset="2"/>
              <a:buChar char="Ø"/>
            </a:pPr>
            <a:r>
              <a:rPr lang="en-GB" dirty="0"/>
              <a:t> End of year requirements significantly reduced</a:t>
            </a:r>
          </a:p>
          <a:p>
            <a:pPr lvl="2">
              <a:buFont typeface="Wingdings" panose="05000000000000000000" pitchFamily="2" charset="2"/>
              <a:buChar char="Ø"/>
            </a:pPr>
            <a:r>
              <a:rPr lang="en-GB" dirty="0"/>
              <a:t> No need to complete new starter forms </a:t>
            </a:r>
          </a:p>
          <a:p>
            <a:pPr lvl="2">
              <a:buFont typeface="Wingdings" panose="05000000000000000000" pitchFamily="2" charset="2"/>
              <a:buChar char="Ø"/>
            </a:pPr>
            <a:r>
              <a:rPr lang="en-GB" dirty="0"/>
              <a:t> No requirement to send separate contribution returns</a:t>
            </a:r>
          </a:p>
          <a:p>
            <a:r>
              <a:rPr lang="en-GB" dirty="0"/>
              <a:t>Members:-</a:t>
            </a:r>
          </a:p>
          <a:p>
            <a:pPr lvl="2">
              <a:buFont typeface="Wingdings" panose="05000000000000000000" pitchFamily="2" charset="2"/>
              <a:buChar char="Ø"/>
            </a:pPr>
            <a:r>
              <a:rPr lang="en-GB" dirty="0"/>
              <a:t> Data is up to date for when they access Engage Member Self- Service and run calculations</a:t>
            </a:r>
          </a:p>
          <a:p>
            <a:pPr lvl="2">
              <a:buFont typeface="Wingdings" panose="05000000000000000000" pitchFamily="2" charset="2"/>
              <a:buChar char="Ø"/>
            </a:pPr>
            <a:r>
              <a:rPr lang="en-GB" dirty="0"/>
              <a:t>Hold up to date data for calculations the Fund needs to do for members, no need to go back to employer</a:t>
            </a:r>
          </a:p>
          <a:p>
            <a:pPr marL="0" indent="0">
              <a:buNone/>
            </a:pPr>
            <a:endParaRPr lang="en-GB" dirty="0"/>
          </a:p>
          <a:p>
            <a:endParaRPr lang="en-GB" dirty="0"/>
          </a:p>
          <a:p>
            <a:pPr marL="0" indent="0">
              <a:buNone/>
            </a:pPr>
            <a:endParaRPr lang="en-GB" dirty="0"/>
          </a:p>
          <a:p>
            <a:endParaRPr lang="en-GB" dirty="0"/>
          </a:p>
          <a:p>
            <a:pPr marL="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576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87854-3D01-5956-068C-80108C17B0B8}"/>
            </a:ext>
          </a:extLst>
        </p:cNvPr>
        <p:cNvGrpSpPr/>
        <p:nvPr/>
      </p:nvGrpSpPr>
      <p:grpSpPr>
        <a:xfrm>
          <a:off x="0" y="0"/>
          <a:ext cx="0" cy="0"/>
          <a:chOff x="0" y="0"/>
          <a:chExt cx="0" cy="0"/>
        </a:xfrm>
      </p:grpSpPr>
      <p:sp>
        <p:nvSpPr>
          <p:cNvPr id="381954" name="Rectangle 2">
            <a:extLst>
              <a:ext uri="{FF2B5EF4-FFF2-40B4-BE49-F238E27FC236}">
                <a16:creationId xmlns:a16="http://schemas.microsoft.com/office/drawing/2014/main" id="{707A8DA9-242A-F901-70D1-DB6DA4557120}"/>
              </a:ext>
            </a:extLst>
          </p:cNvPr>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GB" altLang="en-US" b="1" dirty="0">
                <a:solidFill>
                  <a:schemeClr val="tx1">
                    <a:lumMod val="50000"/>
                  </a:schemeClr>
                </a:solidFill>
                <a:effectLst>
                  <a:outerShdw blurRad="38100" dist="38100" dir="2700000" algn="tl">
                    <a:srgbClr val="C0C0C0"/>
                  </a:outerShdw>
                </a:effectLst>
              </a:rPr>
              <a:t>McCloud</a:t>
            </a:r>
          </a:p>
        </p:txBody>
      </p:sp>
      <p:sp>
        <p:nvSpPr>
          <p:cNvPr id="2" name="Slide Number Placeholder 1">
            <a:extLst>
              <a:ext uri="{FF2B5EF4-FFF2-40B4-BE49-F238E27FC236}">
                <a16:creationId xmlns:a16="http://schemas.microsoft.com/office/drawing/2014/main" id="{0A5705C1-F916-E420-6794-977195F43F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70DA34E1-C44D-11F7-E43E-D22A74D8CF31}"/>
              </a:ext>
            </a:extLst>
          </p:cNvPr>
          <p:cNvSpPr>
            <a:spLocks noGrp="1"/>
          </p:cNvSpPr>
          <p:nvPr>
            <p:ph idx="1"/>
          </p:nvPr>
        </p:nvSpPr>
        <p:spPr>
          <a:xfrm>
            <a:off x="609600" y="1166018"/>
            <a:ext cx="10972800" cy="4525963"/>
          </a:xfrm>
        </p:spPr>
        <p:txBody>
          <a:bodyPr>
            <a:normAutofit/>
          </a:bodyPr>
          <a:lstStyle/>
          <a:p>
            <a:pPr marL="0" indent="0">
              <a:buNone/>
            </a:pPr>
            <a:endParaRPr lang="en-GB" dirty="0"/>
          </a:p>
          <a:p>
            <a:endParaRPr lang="en-GB" dirty="0"/>
          </a:p>
          <a:p>
            <a:pPr marL="0" indent="0">
              <a:buNone/>
            </a:pPr>
            <a:endParaRPr lang="en-GB" dirty="0"/>
          </a:p>
          <a:p>
            <a:endParaRPr lang="en-GB" dirty="0"/>
          </a:p>
          <a:p>
            <a:pPr marL="0" indent="0">
              <a:buNone/>
            </a:pPr>
            <a:endParaRPr lang="en-GB" dirty="0"/>
          </a:p>
          <a:p>
            <a:endParaRPr lang="en-GB" dirty="0"/>
          </a:p>
          <a:p>
            <a:endParaRPr lang="en-GB" dirty="0"/>
          </a:p>
          <a:p>
            <a:endParaRPr lang="en-GB" dirty="0"/>
          </a:p>
          <a:p>
            <a:endParaRPr lang="en-GB" dirty="0"/>
          </a:p>
        </p:txBody>
      </p:sp>
      <p:pic>
        <p:nvPicPr>
          <p:cNvPr id="3" name="Picture 2" descr="A gavel and a sign on a table&#10;&#10;Description automatically generated">
            <a:extLst>
              <a:ext uri="{FF2B5EF4-FFF2-40B4-BE49-F238E27FC236}">
                <a16:creationId xmlns:a16="http://schemas.microsoft.com/office/drawing/2014/main" id="{F12DFD43-1F80-67B1-059A-59FB14F4DB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64626" y="274638"/>
            <a:ext cx="2228599" cy="1219033"/>
          </a:xfrm>
          <a:prstGeom prst="rect">
            <a:avLst/>
          </a:prstGeom>
        </p:spPr>
      </p:pic>
      <p:sp>
        <p:nvSpPr>
          <p:cNvPr id="9" name="Content Placeholder 2">
            <a:extLst>
              <a:ext uri="{FF2B5EF4-FFF2-40B4-BE49-F238E27FC236}">
                <a16:creationId xmlns:a16="http://schemas.microsoft.com/office/drawing/2014/main" id="{B0553588-2F72-EDA0-F35B-31DB5AB15384}"/>
              </a:ext>
            </a:extLst>
          </p:cNvPr>
          <p:cNvSpPr txBox="1">
            <a:spLocks/>
          </p:cNvSpPr>
          <p:nvPr/>
        </p:nvSpPr>
        <p:spPr>
          <a:xfrm>
            <a:off x="609600" y="1417638"/>
            <a:ext cx="10972800"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Removes discrimination linked to protections for members following move to CARE scheme on 1 April 2014</a:t>
            </a:r>
          </a:p>
          <a:p>
            <a:r>
              <a:rPr lang="en-GB" dirty="0"/>
              <a:t>Updating member records with additional data provided by employers.  </a:t>
            </a:r>
          </a:p>
          <a:p>
            <a:r>
              <a:rPr lang="en-GB" dirty="0"/>
              <a:t>Members are being kept up to date via their newsletter. We’ll notify you if we would like anything further communicated</a:t>
            </a:r>
          </a:p>
          <a:p>
            <a:r>
              <a:rPr lang="en-GB" dirty="0"/>
              <a:t>Committee agreed implementation deadline of 31 August 2026 when Annual Benefit Statements will reflect calculations for impacted members</a:t>
            </a:r>
          </a:p>
          <a:p>
            <a:r>
              <a:rPr lang="en-GB" dirty="0"/>
              <a:t>Current retirements are priority, then recalculation of previous retirements</a:t>
            </a:r>
          </a:p>
          <a:p>
            <a:endParaRPr lang="en-GB" dirty="0"/>
          </a:p>
          <a:p>
            <a:endParaRPr lang="en-GB" dirty="0"/>
          </a:p>
          <a:p>
            <a:endParaRPr lang="en-GB" dirty="0"/>
          </a:p>
          <a:p>
            <a:pPr marL="0" indent="0">
              <a:buFont typeface="Arial" panose="020B0604020202020204" pitchFamily="34" charset="0"/>
              <a:buNone/>
            </a:pPr>
            <a:endParaRPr lang="en-GB" dirty="0"/>
          </a:p>
          <a:p>
            <a:endParaRPr lang="en-GB" dirty="0"/>
          </a:p>
          <a:p>
            <a:endParaRPr lang="en-GB" dirty="0"/>
          </a:p>
          <a:p>
            <a:endParaRPr lang="en-GB" dirty="0"/>
          </a:p>
          <a:p>
            <a:endParaRPr lang="en-GB" dirty="0"/>
          </a:p>
          <a:p>
            <a:endParaRPr lang="en-GB" dirty="0"/>
          </a:p>
          <a:p>
            <a:endParaRPr lang="en-GB" dirty="0"/>
          </a:p>
          <a:p>
            <a:pPr marL="0" indent="0">
              <a:buFont typeface="Arial" panose="020B0604020202020204" pitchFamily="34" charse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048893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ADDB9-AF5D-08F2-0409-1E0D7A3B4DEC}"/>
            </a:ext>
          </a:extLst>
        </p:cNvPr>
        <p:cNvGrpSpPr/>
        <p:nvPr/>
      </p:nvGrpSpPr>
      <p:grpSpPr>
        <a:xfrm>
          <a:off x="0" y="0"/>
          <a:ext cx="0" cy="0"/>
          <a:chOff x="0" y="0"/>
          <a:chExt cx="0" cy="0"/>
        </a:xfrm>
      </p:grpSpPr>
      <p:sp>
        <p:nvSpPr>
          <p:cNvPr id="381954" name="Rectangle 2">
            <a:extLst>
              <a:ext uri="{FF2B5EF4-FFF2-40B4-BE49-F238E27FC236}">
                <a16:creationId xmlns:a16="http://schemas.microsoft.com/office/drawing/2014/main" id="{51A4E8ED-AB4B-AC08-07F0-10C4340E77D3}"/>
              </a:ext>
            </a:extLst>
          </p:cNvPr>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GB" altLang="en-US" b="1" dirty="0">
                <a:solidFill>
                  <a:schemeClr val="tx1">
                    <a:lumMod val="50000"/>
                  </a:schemeClr>
                </a:solidFill>
                <a:effectLst>
                  <a:outerShdw blurRad="38100" dist="38100" dir="2700000" algn="tl">
                    <a:srgbClr val="C0C0C0"/>
                  </a:outerShdw>
                </a:effectLst>
              </a:rPr>
              <a:t>Access &amp; Fairness</a:t>
            </a:r>
          </a:p>
        </p:txBody>
      </p:sp>
      <p:sp>
        <p:nvSpPr>
          <p:cNvPr id="2" name="Slide Number Placeholder 1">
            <a:extLst>
              <a:ext uri="{FF2B5EF4-FFF2-40B4-BE49-F238E27FC236}">
                <a16:creationId xmlns:a16="http://schemas.microsoft.com/office/drawing/2014/main" id="{020EF129-593B-0038-964E-597CBC6B3A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F1451AD5-CC2E-26E7-4778-CF8D9DD7B9DE}"/>
              </a:ext>
            </a:extLst>
          </p:cNvPr>
          <p:cNvSpPr>
            <a:spLocks noGrp="1"/>
          </p:cNvSpPr>
          <p:nvPr>
            <p:ph idx="1"/>
          </p:nvPr>
        </p:nvSpPr>
        <p:spPr>
          <a:xfrm>
            <a:off x="609600" y="1166018"/>
            <a:ext cx="10972800" cy="4525963"/>
          </a:xfrm>
        </p:spPr>
        <p:txBody>
          <a:bodyPr>
            <a:normAutofit/>
          </a:bodyPr>
          <a:lstStyle/>
          <a:p>
            <a:pPr marL="0" indent="0">
              <a:buNone/>
            </a:pPr>
            <a:endParaRPr lang="en-GB" dirty="0"/>
          </a:p>
          <a:p>
            <a:pPr marL="0" indent="0">
              <a:buNone/>
            </a:pPr>
            <a:endParaRPr lang="en-GB" dirty="0"/>
          </a:p>
          <a:p>
            <a:endParaRPr lang="en-GB" dirty="0"/>
          </a:p>
          <a:p>
            <a:pPr marL="0" indent="0">
              <a:buNone/>
            </a:pPr>
            <a:endParaRPr lang="en-GB" dirty="0"/>
          </a:p>
          <a:p>
            <a:endParaRPr lang="en-GB" dirty="0"/>
          </a:p>
          <a:p>
            <a:endParaRPr lang="en-GB" dirty="0"/>
          </a:p>
          <a:p>
            <a:endParaRPr lang="en-GB" dirty="0"/>
          </a:p>
          <a:p>
            <a:endParaRPr lang="en-GB" dirty="0"/>
          </a:p>
        </p:txBody>
      </p:sp>
      <p:pic>
        <p:nvPicPr>
          <p:cNvPr id="3" name="Picture 2" descr="A gavel and a sign on a table&#10;&#10;Description automatically generated">
            <a:extLst>
              <a:ext uri="{FF2B5EF4-FFF2-40B4-BE49-F238E27FC236}">
                <a16:creationId xmlns:a16="http://schemas.microsoft.com/office/drawing/2014/main" id="{137B9E44-03B8-C6BA-9EC3-4604D139DB0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64626" y="274638"/>
            <a:ext cx="2228599" cy="1219033"/>
          </a:xfrm>
          <a:prstGeom prst="rect">
            <a:avLst/>
          </a:prstGeom>
        </p:spPr>
      </p:pic>
      <p:sp>
        <p:nvSpPr>
          <p:cNvPr id="9" name="Content Placeholder 2">
            <a:extLst>
              <a:ext uri="{FF2B5EF4-FFF2-40B4-BE49-F238E27FC236}">
                <a16:creationId xmlns:a16="http://schemas.microsoft.com/office/drawing/2014/main" id="{A0782A08-8D55-5315-0494-26E3FFB39467}"/>
              </a:ext>
            </a:extLst>
          </p:cNvPr>
          <p:cNvSpPr txBox="1">
            <a:spLocks/>
          </p:cNvSpPr>
          <p:nvPr/>
        </p:nvSpPr>
        <p:spPr>
          <a:xfrm>
            <a:off x="609600" y="1417638"/>
            <a:ext cx="109728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Improves fairness and access to the LGPS</a:t>
            </a:r>
          </a:p>
          <a:p>
            <a:pPr lvl="1"/>
            <a:r>
              <a:rPr lang="en-GB" dirty="0"/>
              <a:t>Align survivor benefits for same sex marriages and civil partnerships</a:t>
            </a:r>
          </a:p>
          <a:p>
            <a:pPr lvl="1"/>
            <a:r>
              <a:rPr lang="en-GB" dirty="0"/>
              <a:t>Modify benefits regulations for qualifying cohabitee survivors</a:t>
            </a:r>
          </a:p>
          <a:p>
            <a:pPr lvl="1"/>
            <a:r>
              <a:rPr lang="en-GB" dirty="0"/>
              <a:t>Payment of death grants</a:t>
            </a:r>
          </a:p>
          <a:p>
            <a:r>
              <a:rPr lang="en-GB" dirty="0"/>
              <a:t>Gender Pensions Gap</a:t>
            </a:r>
          </a:p>
          <a:p>
            <a:pPr lvl="1"/>
            <a:r>
              <a:rPr lang="en-GB" dirty="0"/>
              <a:t>Contributions for authorised absence under 31 days</a:t>
            </a:r>
          </a:p>
          <a:p>
            <a:pPr lvl="1"/>
            <a:r>
              <a:rPr lang="en-GB" dirty="0"/>
              <a:t>Costs of buying back Pension for absence over 30 days</a:t>
            </a:r>
          </a:p>
          <a:p>
            <a:pPr lvl="1"/>
            <a:r>
              <a:rPr lang="en-GB" dirty="0"/>
              <a:t>Pension Contributions during child related leave</a:t>
            </a:r>
          </a:p>
          <a:p>
            <a:pPr lvl="1"/>
            <a:r>
              <a:rPr lang="en-GB" dirty="0"/>
              <a:t>Pensions Gender Gap Reporting</a:t>
            </a:r>
          </a:p>
          <a:p>
            <a:endParaRPr lang="en-GB" dirty="0"/>
          </a:p>
          <a:p>
            <a:pPr marL="0" indent="0">
              <a:buFont typeface="Arial" panose="020B0604020202020204" pitchFamily="34" charset="0"/>
              <a:buNone/>
            </a:pPr>
            <a:endParaRPr lang="en-GB" dirty="0"/>
          </a:p>
          <a:p>
            <a:endParaRPr lang="en-GB" dirty="0"/>
          </a:p>
          <a:p>
            <a:endParaRPr lang="en-GB" dirty="0"/>
          </a:p>
          <a:p>
            <a:endParaRPr lang="en-GB" dirty="0"/>
          </a:p>
          <a:p>
            <a:endParaRPr lang="en-GB" dirty="0"/>
          </a:p>
          <a:p>
            <a:endParaRPr lang="en-GB" dirty="0"/>
          </a:p>
          <a:p>
            <a:endParaRPr lang="en-GB" dirty="0"/>
          </a:p>
          <a:p>
            <a:pPr marL="0" indent="0">
              <a:buFont typeface="Arial" panose="020B0604020202020204" pitchFamily="34" charse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25365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FF7A9-4C84-AFCC-4C46-572C04C59F82}"/>
            </a:ext>
          </a:extLst>
        </p:cNvPr>
        <p:cNvGrpSpPr/>
        <p:nvPr/>
      </p:nvGrpSpPr>
      <p:grpSpPr>
        <a:xfrm>
          <a:off x="0" y="0"/>
          <a:ext cx="0" cy="0"/>
          <a:chOff x="0" y="0"/>
          <a:chExt cx="0" cy="0"/>
        </a:xfrm>
      </p:grpSpPr>
      <p:sp>
        <p:nvSpPr>
          <p:cNvPr id="381954" name="Rectangle 2">
            <a:extLst>
              <a:ext uri="{FF2B5EF4-FFF2-40B4-BE49-F238E27FC236}">
                <a16:creationId xmlns:a16="http://schemas.microsoft.com/office/drawing/2014/main" id="{BA8490AA-35FA-8F65-5FBB-8AC0F7CAF40C}"/>
              </a:ext>
            </a:extLst>
          </p:cNvPr>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GB" altLang="en-US" b="1" dirty="0">
                <a:solidFill>
                  <a:schemeClr val="tx1">
                    <a:lumMod val="50000"/>
                  </a:schemeClr>
                </a:solidFill>
                <a:effectLst>
                  <a:outerShdw blurRad="38100" dist="38100" dir="2700000" algn="tl">
                    <a:srgbClr val="C0C0C0"/>
                  </a:outerShdw>
                </a:effectLst>
              </a:rPr>
              <a:t>Access &amp; Fairness</a:t>
            </a:r>
          </a:p>
        </p:txBody>
      </p:sp>
      <p:sp>
        <p:nvSpPr>
          <p:cNvPr id="2" name="Slide Number Placeholder 1">
            <a:extLst>
              <a:ext uri="{FF2B5EF4-FFF2-40B4-BE49-F238E27FC236}">
                <a16:creationId xmlns:a16="http://schemas.microsoft.com/office/drawing/2014/main" id="{BD5C5321-900E-254C-CEB6-3789D34755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75AC6930-5FAD-06B2-A396-A47402D31E50}"/>
              </a:ext>
            </a:extLst>
          </p:cNvPr>
          <p:cNvSpPr>
            <a:spLocks noGrp="1"/>
          </p:cNvSpPr>
          <p:nvPr>
            <p:ph idx="1"/>
          </p:nvPr>
        </p:nvSpPr>
        <p:spPr>
          <a:xfrm>
            <a:off x="609600" y="1166018"/>
            <a:ext cx="10972800" cy="4525963"/>
          </a:xfrm>
        </p:spPr>
        <p:txBody>
          <a:bodyPr>
            <a:normAutofit/>
          </a:bodyPr>
          <a:lstStyle/>
          <a:p>
            <a:pPr marL="0" indent="0">
              <a:buNone/>
            </a:pPr>
            <a:endParaRPr lang="en-GB" dirty="0"/>
          </a:p>
          <a:p>
            <a:pPr marL="0" indent="0">
              <a:buNone/>
            </a:pPr>
            <a:endParaRPr lang="en-GB" dirty="0"/>
          </a:p>
          <a:p>
            <a:endParaRPr lang="en-GB" dirty="0"/>
          </a:p>
          <a:p>
            <a:pPr marL="0" indent="0">
              <a:buNone/>
            </a:pPr>
            <a:endParaRPr lang="en-GB" dirty="0"/>
          </a:p>
          <a:p>
            <a:endParaRPr lang="en-GB" dirty="0"/>
          </a:p>
          <a:p>
            <a:endParaRPr lang="en-GB" dirty="0"/>
          </a:p>
          <a:p>
            <a:endParaRPr lang="en-GB" dirty="0"/>
          </a:p>
          <a:p>
            <a:endParaRPr lang="en-GB" dirty="0"/>
          </a:p>
        </p:txBody>
      </p:sp>
      <p:pic>
        <p:nvPicPr>
          <p:cNvPr id="3" name="Picture 2" descr="A gavel and a sign on a table&#10;&#10;Description automatically generated">
            <a:extLst>
              <a:ext uri="{FF2B5EF4-FFF2-40B4-BE49-F238E27FC236}">
                <a16:creationId xmlns:a16="http://schemas.microsoft.com/office/drawing/2014/main" id="{8DFA5491-E8CE-79AF-4E17-20C95F4BE68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64626" y="274638"/>
            <a:ext cx="2228599" cy="1219033"/>
          </a:xfrm>
          <a:prstGeom prst="rect">
            <a:avLst/>
          </a:prstGeom>
        </p:spPr>
      </p:pic>
      <p:sp>
        <p:nvSpPr>
          <p:cNvPr id="9" name="Content Placeholder 2">
            <a:extLst>
              <a:ext uri="{FF2B5EF4-FFF2-40B4-BE49-F238E27FC236}">
                <a16:creationId xmlns:a16="http://schemas.microsoft.com/office/drawing/2014/main" id="{6F98F3BF-4B02-26B1-2E33-210C32CE6530}"/>
              </a:ext>
            </a:extLst>
          </p:cNvPr>
          <p:cNvSpPr txBox="1">
            <a:spLocks/>
          </p:cNvSpPr>
          <p:nvPr/>
        </p:nvSpPr>
        <p:spPr>
          <a:xfrm>
            <a:off x="609600" y="1417638"/>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Member Opt-out information</a:t>
            </a:r>
          </a:p>
          <a:p>
            <a:pPr lvl="1"/>
            <a:r>
              <a:rPr lang="en-GB" dirty="0"/>
              <a:t>Publication on the rate of opt-outs in the Annual Report</a:t>
            </a:r>
          </a:p>
          <a:p>
            <a:pPr lvl="1"/>
            <a:r>
              <a:rPr lang="en-GB" dirty="0"/>
              <a:t>Government Opt-out form</a:t>
            </a:r>
          </a:p>
          <a:p>
            <a:r>
              <a:rPr lang="en-GB" dirty="0"/>
              <a:t>Forfeiture of Pensions</a:t>
            </a:r>
          </a:p>
          <a:p>
            <a:pPr lvl="1"/>
            <a:r>
              <a:rPr lang="en-GB" dirty="0"/>
              <a:t>Change to criteria</a:t>
            </a:r>
          </a:p>
          <a:p>
            <a:pPr lvl="1"/>
            <a:r>
              <a:rPr lang="en-GB" dirty="0"/>
              <a:t>Removing time limit</a:t>
            </a:r>
          </a:p>
          <a:p>
            <a:pPr lvl="1"/>
            <a:r>
              <a:rPr lang="en-GB" dirty="0"/>
              <a:t>Include pre-April 2014 accrued benefits </a:t>
            </a:r>
          </a:p>
          <a:p>
            <a:pPr lvl="1"/>
            <a:r>
              <a:rPr lang="en-GB" dirty="0"/>
              <a:t>Publication of guidelines</a:t>
            </a:r>
          </a:p>
          <a:p>
            <a:endParaRPr lang="en-GB" dirty="0"/>
          </a:p>
          <a:p>
            <a:pPr marL="0" indent="0">
              <a:buFont typeface="Arial" panose="020B0604020202020204" pitchFamily="34" charset="0"/>
              <a:buNone/>
            </a:pPr>
            <a:endParaRPr lang="en-GB" dirty="0"/>
          </a:p>
          <a:p>
            <a:endParaRPr lang="en-GB" dirty="0"/>
          </a:p>
          <a:p>
            <a:endParaRPr lang="en-GB" dirty="0"/>
          </a:p>
          <a:p>
            <a:endParaRPr lang="en-GB" dirty="0"/>
          </a:p>
          <a:p>
            <a:endParaRPr lang="en-GB" dirty="0"/>
          </a:p>
          <a:p>
            <a:endParaRPr lang="en-GB" dirty="0"/>
          </a:p>
          <a:p>
            <a:endParaRPr lang="en-GB" dirty="0"/>
          </a:p>
          <a:p>
            <a:pPr marL="0" indent="0">
              <a:buFont typeface="Arial" panose="020B0604020202020204" pitchFamily="34" charse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03997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3352-9723-6CAE-D2C4-FC9E2889C4CE}"/>
              </a:ext>
            </a:extLst>
          </p:cNvPr>
          <p:cNvSpPr>
            <a:spLocks noGrp="1"/>
          </p:cNvSpPr>
          <p:nvPr>
            <p:ph type="title"/>
          </p:nvPr>
        </p:nvSpPr>
        <p:spPr/>
        <p:txBody>
          <a:bodyPr/>
          <a:lstStyle/>
          <a:p>
            <a:r>
              <a:rPr lang="en-GB" dirty="0"/>
              <a:t>Today’s Agenda</a:t>
            </a:r>
            <a:r>
              <a:rPr lang="en-GB" dirty="0">
                <a:solidFill>
                  <a:srgbClr val="FF0000"/>
                </a:solidFill>
              </a:rPr>
              <a:t> </a:t>
            </a:r>
            <a:endParaRPr lang="en-GB" dirty="0"/>
          </a:p>
        </p:txBody>
      </p:sp>
      <p:sp>
        <p:nvSpPr>
          <p:cNvPr id="3" name="Content Placeholder 2">
            <a:extLst>
              <a:ext uri="{FF2B5EF4-FFF2-40B4-BE49-F238E27FC236}">
                <a16:creationId xmlns:a16="http://schemas.microsoft.com/office/drawing/2014/main" id="{B663BDE7-1205-4CE1-32F6-125EAFE124A2}"/>
              </a:ext>
            </a:extLst>
          </p:cNvPr>
          <p:cNvSpPr>
            <a:spLocks noGrp="1"/>
          </p:cNvSpPr>
          <p:nvPr>
            <p:ph idx="1"/>
          </p:nvPr>
        </p:nvSpPr>
        <p:spPr>
          <a:xfrm>
            <a:off x="809105" y="1166018"/>
            <a:ext cx="10972800" cy="4525963"/>
          </a:xfrm>
        </p:spPr>
        <p:txBody>
          <a:bodyPr>
            <a:normAutofit fontScale="70000" lnSpcReduction="20000"/>
          </a:bodyPr>
          <a:lstStyle/>
          <a:p>
            <a:pPr marL="0" indent="0">
              <a:buNone/>
            </a:pPr>
            <a:endParaRPr lang="en-GB" sz="2300" dirty="0">
              <a:latin typeface="Arial" panose="020B0604020202020204" pitchFamily="34" charset="0"/>
              <a:ea typeface="Times New Roman" panose="02020603050405020304" pitchFamily="18" charset="0"/>
              <a:cs typeface="Arial" panose="020B0604020202020204" pitchFamily="34" charset="0"/>
            </a:endParaRPr>
          </a:p>
          <a:p>
            <a:r>
              <a:rPr lang="en-GB" sz="2200" dirty="0">
                <a:latin typeface="Arial" panose="020B0604020202020204" pitchFamily="34" charset="0"/>
                <a:ea typeface="Times New Roman" panose="02020603050405020304" pitchFamily="18" charset="0"/>
                <a:cs typeface="Arial" panose="020B0604020202020204" pitchFamily="34" charset="0"/>
              </a:rPr>
              <a:t>Pension Fund Committee activities  – Cllr Karen Soons, Chairman of the Suffolk Pension Fund Committee</a:t>
            </a:r>
          </a:p>
          <a:p>
            <a:pPr marL="457200" lvl="1" indent="0">
              <a:buNone/>
            </a:pP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ea typeface="Times New Roman" panose="02020603050405020304" pitchFamily="18" charset="0"/>
                <a:cs typeface="Arial" panose="020B0604020202020204" pitchFamily="34" charset="0"/>
              </a:rPr>
              <a:t> Valuation Exercise– Craig Alexander and Morven Galloway, Hymans Robertson, covering </a:t>
            </a:r>
          </a:p>
          <a:p>
            <a:pPr lvl="1">
              <a:buFont typeface="Courier New" panose="02070309020205020404" pitchFamily="49" charset="0"/>
              <a:buChar char="o"/>
            </a:pPr>
            <a:r>
              <a:rPr lang="en-GB" sz="2200" dirty="0">
                <a:latin typeface="Arial" panose="020B0604020202020204" pitchFamily="34" charset="0"/>
                <a:cs typeface="Arial" panose="020B0604020202020204" pitchFamily="34" charset="0"/>
              </a:rPr>
              <a:t>Triennial Valuation</a:t>
            </a:r>
          </a:p>
          <a:p>
            <a:pPr marL="0" indent="0">
              <a:buNone/>
            </a:pPr>
            <a:r>
              <a:rPr lang="en-GB" sz="2200" dirty="0">
                <a:latin typeface="Arial" panose="020B0604020202020204" pitchFamily="34" charset="0"/>
                <a:ea typeface="Times New Roman" panose="02020603050405020304" pitchFamily="18" charset="0"/>
                <a:cs typeface="Arial" panose="020B0604020202020204" pitchFamily="34" charset="0"/>
              </a:rPr>
              <a:t>         </a:t>
            </a:r>
          </a:p>
          <a:p>
            <a:r>
              <a:rPr lang="en-GB" sz="2200" dirty="0">
                <a:latin typeface="Arial" panose="020B0604020202020204" pitchFamily="34" charset="0"/>
                <a:ea typeface="Times New Roman" panose="02020603050405020304" pitchFamily="18" charset="0"/>
                <a:cs typeface="Arial" panose="020B0604020202020204" pitchFamily="34" charset="0"/>
              </a:rPr>
              <a:t>Pension Fund Update – covering</a:t>
            </a:r>
          </a:p>
          <a:p>
            <a:pPr lvl="1">
              <a:buFont typeface="Courier New" panose="02070309020205020404" pitchFamily="49" charset="0"/>
              <a:buChar char="o"/>
            </a:pPr>
            <a:r>
              <a:rPr lang="en-GB" sz="2200" dirty="0">
                <a:latin typeface="Arial" panose="020B0604020202020204" pitchFamily="34" charset="0"/>
                <a:cs typeface="Arial" panose="020B0604020202020204" pitchFamily="34" charset="0"/>
              </a:rPr>
              <a:t>Investment Performance of the Fund</a:t>
            </a:r>
          </a:p>
          <a:p>
            <a:pPr lvl="1">
              <a:buFont typeface="Courier New" panose="02070309020205020404" pitchFamily="49" charset="0"/>
              <a:buChar char="o"/>
            </a:pPr>
            <a:r>
              <a:rPr lang="en-GB" sz="2200" dirty="0">
                <a:latin typeface="Arial" panose="020B0604020202020204" pitchFamily="34" charset="0"/>
                <a:cs typeface="Arial" panose="020B0604020202020204" pitchFamily="34" charset="0"/>
              </a:rPr>
              <a:t>Progress on Path to Net Zero</a:t>
            </a:r>
          </a:p>
          <a:p>
            <a:pPr lvl="1">
              <a:buFont typeface="Courier New" panose="02070309020205020404" pitchFamily="49" charset="0"/>
              <a:buChar char="o"/>
            </a:pPr>
            <a:r>
              <a:rPr lang="en-GB" sz="2200" dirty="0">
                <a:latin typeface="Arial" panose="020B0604020202020204" pitchFamily="34" charset="0"/>
                <a:cs typeface="Arial" panose="020B0604020202020204" pitchFamily="34" charset="0"/>
              </a:rPr>
              <a:t>Engage (Member self-service)</a:t>
            </a:r>
          </a:p>
          <a:p>
            <a:pPr lvl="1">
              <a:buFont typeface="Courier New" panose="02070309020205020404" pitchFamily="49" charset="0"/>
              <a:buChar char="o"/>
            </a:pPr>
            <a:r>
              <a:rPr lang="en-GB" sz="2200" dirty="0">
                <a:latin typeface="Arial" panose="020B0604020202020204" pitchFamily="34" charset="0"/>
                <a:cs typeface="Arial" panose="020B0604020202020204" pitchFamily="34" charset="0"/>
              </a:rPr>
              <a:t>Pension Dashboard</a:t>
            </a:r>
          </a:p>
          <a:p>
            <a:pPr lvl="1">
              <a:buFont typeface="Courier New" panose="02070309020205020404" pitchFamily="49" charset="0"/>
              <a:buChar char="o"/>
            </a:pPr>
            <a:r>
              <a:rPr lang="en-GB" sz="2200" dirty="0">
                <a:latin typeface="Arial" panose="020B0604020202020204" pitchFamily="34" charset="0"/>
                <a:cs typeface="Arial" panose="020B0604020202020204" pitchFamily="34" charset="0"/>
              </a:rPr>
              <a:t>I-Connect</a:t>
            </a:r>
          </a:p>
          <a:p>
            <a:pPr lvl="1">
              <a:buFont typeface="Courier New" panose="02070309020205020404" pitchFamily="49" charset="0"/>
              <a:buChar char="o"/>
            </a:pPr>
            <a:r>
              <a:rPr lang="en-GB" sz="2200" dirty="0">
                <a:latin typeface="Arial" panose="020B0604020202020204" pitchFamily="34" charset="0"/>
                <a:cs typeface="Arial" panose="020B0604020202020204" pitchFamily="34" charset="0"/>
              </a:rPr>
              <a:t>McCloud</a:t>
            </a:r>
          </a:p>
          <a:p>
            <a:pPr lvl="1">
              <a:buFont typeface="Courier New" panose="02070309020205020404" pitchFamily="49" charset="0"/>
              <a:buChar char="o"/>
            </a:pPr>
            <a:r>
              <a:rPr lang="en-GB" sz="2200" dirty="0">
                <a:latin typeface="Arial" panose="020B0604020202020204" pitchFamily="34" charset="0"/>
                <a:cs typeface="Arial" panose="020B0604020202020204" pitchFamily="34" charset="0"/>
              </a:rPr>
              <a:t>Access &amp; Fairness</a:t>
            </a:r>
          </a:p>
          <a:p>
            <a:pPr marL="457200" lvl="1" indent="0">
              <a:buNone/>
            </a:pP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Open session to raise additional questions </a:t>
            </a:r>
          </a:p>
          <a:p>
            <a:pPr marL="1028700" indent="0">
              <a:buNone/>
            </a:pPr>
            <a:endParaRPr lang="en-GB" sz="2200" dirty="0">
              <a:latin typeface="Arial" panose="020B0604020202020204" pitchFamily="34" charset="0"/>
              <a:ea typeface="Times New Roman" panose="02020603050405020304" pitchFamily="18" charset="0"/>
              <a:cs typeface="Arial" panose="020B0604020202020204" pitchFamily="34" charset="0"/>
            </a:endParaRPr>
          </a:p>
          <a:p>
            <a:r>
              <a:rPr lang="en-GB" sz="2200" dirty="0">
                <a:latin typeface="Arial" panose="020B0604020202020204" pitchFamily="34" charset="0"/>
                <a:ea typeface="Times New Roman" panose="02020603050405020304" pitchFamily="18" charset="0"/>
                <a:cs typeface="Arial" panose="020B0604020202020204" pitchFamily="34" charset="0"/>
              </a:rPr>
              <a:t>Closing Remarks by Councillor Richard Smith, Chairman of the Suffolk Pension Fund Board</a:t>
            </a:r>
          </a:p>
          <a:p>
            <a:pPr marL="0" lvl="0" indent="0">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dirty="0"/>
          </a:p>
        </p:txBody>
      </p:sp>
      <p:sp>
        <p:nvSpPr>
          <p:cNvPr id="4" name="Slide Number Placeholder 3">
            <a:extLst>
              <a:ext uri="{FF2B5EF4-FFF2-40B4-BE49-F238E27FC236}">
                <a16:creationId xmlns:a16="http://schemas.microsoft.com/office/drawing/2014/main" id="{17A55A70-9841-D400-5606-688E7EF516BB}"/>
              </a:ext>
            </a:extLst>
          </p:cNvPr>
          <p:cNvSpPr>
            <a:spLocks noGrp="1"/>
          </p:cNvSpPr>
          <p:nvPr>
            <p:ph type="sldNum" sz="quarter" idx="12"/>
          </p:nvPr>
        </p:nvSpPr>
        <p:spPr/>
        <p:txBody>
          <a:bodyPr/>
          <a:lstStyle/>
          <a:p>
            <a:fld id="{440E1276-0150-4DF4-AA76-AC3613670344}" type="slidenum">
              <a:rPr lang="en-GB" smtClean="0"/>
              <a:t>2</a:t>
            </a:fld>
            <a:endParaRPr lang="en-GB"/>
          </a:p>
        </p:txBody>
      </p:sp>
    </p:spTree>
    <p:extLst>
      <p:ext uri="{BB962C8B-B14F-4D97-AF65-F5344CB8AC3E}">
        <p14:creationId xmlns:p14="http://schemas.microsoft.com/office/powerpoint/2010/main" val="548645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1B13C-BD17-6759-3DDF-4E5E2EA8BA17}"/>
            </a:ext>
          </a:extLst>
        </p:cNvPr>
        <p:cNvGrpSpPr/>
        <p:nvPr/>
      </p:nvGrpSpPr>
      <p:grpSpPr>
        <a:xfrm>
          <a:off x="0" y="0"/>
          <a:ext cx="0" cy="0"/>
          <a:chOff x="0" y="0"/>
          <a:chExt cx="0" cy="0"/>
        </a:xfrm>
      </p:grpSpPr>
      <p:sp>
        <p:nvSpPr>
          <p:cNvPr id="381954" name="Rectangle 2">
            <a:extLst>
              <a:ext uri="{FF2B5EF4-FFF2-40B4-BE49-F238E27FC236}">
                <a16:creationId xmlns:a16="http://schemas.microsoft.com/office/drawing/2014/main" id="{628F2A6E-64E4-2568-09E6-9B3AA85D7E5C}"/>
              </a:ext>
            </a:extLst>
          </p:cNvPr>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GB" altLang="en-US" b="1" dirty="0">
                <a:solidFill>
                  <a:schemeClr val="tx1">
                    <a:lumMod val="50000"/>
                  </a:schemeClr>
                </a:solidFill>
                <a:effectLst>
                  <a:outerShdw blurRad="38100" dist="38100" dir="2700000" algn="tl">
                    <a:srgbClr val="C0C0C0"/>
                  </a:outerShdw>
                </a:effectLst>
              </a:rPr>
              <a:t>Employer Contact Details</a:t>
            </a:r>
          </a:p>
        </p:txBody>
      </p:sp>
      <p:sp>
        <p:nvSpPr>
          <p:cNvPr id="2" name="Slide Number Placeholder 1">
            <a:extLst>
              <a:ext uri="{FF2B5EF4-FFF2-40B4-BE49-F238E27FC236}">
                <a16:creationId xmlns:a16="http://schemas.microsoft.com/office/drawing/2014/main" id="{8A4CE2E9-E09E-B43A-5017-CDA646E8BD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9704B47B-4242-BEE6-2643-B8804ABA1B6A}"/>
              </a:ext>
            </a:extLst>
          </p:cNvPr>
          <p:cNvSpPr>
            <a:spLocks noGrp="1"/>
          </p:cNvSpPr>
          <p:nvPr>
            <p:ph idx="1"/>
          </p:nvPr>
        </p:nvSpPr>
        <p:spPr>
          <a:xfrm>
            <a:off x="609600" y="1166018"/>
            <a:ext cx="10972800" cy="4525963"/>
          </a:xfrm>
        </p:spPr>
        <p:txBody>
          <a:bodyPr>
            <a:normAutofit/>
          </a:bodyPr>
          <a:lstStyle/>
          <a:p>
            <a:pPr marL="0" indent="0">
              <a:buNone/>
            </a:pPr>
            <a:endParaRPr lang="en-GB" dirty="0"/>
          </a:p>
          <a:p>
            <a:endParaRPr lang="en-GB" dirty="0"/>
          </a:p>
          <a:p>
            <a:pPr marL="0" indent="0">
              <a:buNone/>
            </a:pPr>
            <a:endParaRPr lang="en-GB" dirty="0"/>
          </a:p>
          <a:p>
            <a:endParaRPr lang="en-GB" dirty="0"/>
          </a:p>
          <a:p>
            <a:pPr marL="0" indent="0">
              <a:buNone/>
            </a:pPr>
            <a:endParaRPr lang="en-GB" dirty="0"/>
          </a:p>
          <a:p>
            <a:endParaRPr lang="en-GB" dirty="0"/>
          </a:p>
          <a:p>
            <a:endParaRPr lang="en-GB" dirty="0"/>
          </a:p>
          <a:p>
            <a:endParaRPr lang="en-GB" dirty="0"/>
          </a:p>
          <a:p>
            <a:endParaRPr lang="en-GB" dirty="0"/>
          </a:p>
        </p:txBody>
      </p:sp>
      <p:sp>
        <p:nvSpPr>
          <p:cNvPr id="9" name="Content Placeholder 2">
            <a:extLst>
              <a:ext uri="{FF2B5EF4-FFF2-40B4-BE49-F238E27FC236}">
                <a16:creationId xmlns:a16="http://schemas.microsoft.com/office/drawing/2014/main" id="{A5E79163-DEE4-E891-96A6-2394AF1016D3}"/>
              </a:ext>
            </a:extLst>
          </p:cNvPr>
          <p:cNvSpPr txBox="1">
            <a:spLocks/>
          </p:cNvSpPr>
          <p:nvPr/>
        </p:nvSpPr>
        <p:spPr>
          <a:xfrm>
            <a:off x="609600" y="1417638"/>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a:p>
            <a:r>
              <a:rPr lang="en-GB" dirty="0"/>
              <a:t>Important to keep employer contact details up to date</a:t>
            </a:r>
          </a:p>
          <a:p>
            <a:r>
              <a:rPr lang="en-GB" dirty="0"/>
              <a:t>Did you receive the employer newsletter sent last month?</a:t>
            </a:r>
          </a:p>
          <a:p>
            <a:r>
              <a:rPr lang="en-GB" dirty="0"/>
              <a:t>Send up to date contact details to pensions@suffolk.gov.uk so we can ensure you receive all key information</a:t>
            </a:r>
          </a:p>
          <a:p>
            <a:endParaRPr lang="en-GB" dirty="0"/>
          </a:p>
          <a:p>
            <a:endParaRPr lang="en-GB" dirty="0"/>
          </a:p>
          <a:p>
            <a:endParaRPr lang="en-GB" dirty="0"/>
          </a:p>
          <a:p>
            <a:pPr marL="0" indent="0">
              <a:buFont typeface="Arial" panose="020B0604020202020204" pitchFamily="34" charset="0"/>
              <a:buNone/>
            </a:pPr>
            <a:endParaRPr lang="en-GB" dirty="0"/>
          </a:p>
          <a:p>
            <a:endParaRPr lang="en-GB" dirty="0"/>
          </a:p>
          <a:p>
            <a:endParaRPr lang="en-GB" dirty="0"/>
          </a:p>
          <a:p>
            <a:endParaRPr lang="en-GB" dirty="0"/>
          </a:p>
          <a:p>
            <a:endParaRPr lang="en-GB" dirty="0"/>
          </a:p>
          <a:p>
            <a:endParaRPr lang="en-GB" dirty="0"/>
          </a:p>
          <a:p>
            <a:endParaRPr lang="en-GB" dirty="0"/>
          </a:p>
          <a:p>
            <a:pPr marL="0" indent="0">
              <a:buFont typeface="Arial" panose="020B0604020202020204" pitchFamily="34" charset="0"/>
              <a:buNone/>
            </a:pPr>
            <a:endParaRPr lang="en-GB" dirty="0"/>
          </a:p>
          <a:p>
            <a:endParaRPr lang="en-GB" dirty="0"/>
          </a:p>
          <a:p>
            <a:endParaRPr lang="en-GB" dirty="0"/>
          </a:p>
          <a:p>
            <a:endParaRPr lang="en-GB" dirty="0"/>
          </a:p>
          <a:p>
            <a:endParaRPr lang="en-GB" dirty="0"/>
          </a:p>
        </p:txBody>
      </p:sp>
      <p:pic>
        <p:nvPicPr>
          <p:cNvPr id="6" name="Picture 5">
            <a:extLst>
              <a:ext uri="{FF2B5EF4-FFF2-40B4-BE49-F238E27FC236}">
                <a16:creationId xmlns:a16="http://schemas.microsoft.com/office/drawing/2014/main" id="{F7A90FB5-5FAD-4F4B-F685-B47C64C54919}"/>
              </a:ext>
            </a:extLst>
          </p:cNvPr>
          <p:cNvPicPr>
            <a:picLocks noChangeAspect="1"/>
          </p:cNvPicPr>
          <p:nvPr/>
        </p:nvPicPr>
        <p:blipFill>
          <a:blip r:embed="rId3"/>
          <a:stretch>
            <a:fillRect/>
          </a:stretch>
        </p:blipFill>
        <p:spPr>
          <a:xfrm>
            <a:off x="10469666" y="233675"/>
            <a:ext cx="1542422" cy="1542422"/>
          </a:xfrm>
          <a:prstGeom prst="rect">
            <a:avLst/>
          </a:prstGeom>
        </p:spPr>
      </p:pic>
    </p:spTree>
    <p:extLst>
      <p:ext uri="{BB962C8B-B14F-4D97-AF65-F5344CB8AC3E}">
        <p14:creationId xmlns:p14="http://schemas.microsoft.com/office/powerpoint/2010/main" val="246315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74" y="274638"/>
            <a:ext cx="10972800" cy="1143000"/>
          </a:xfrm>
        </p:spPr>
        <p:txBody>
          <a:bodyPr/>
          <a:lstStyle/>
          <a:p>
            <a:r>
              <a:rPr lang="en-GB" dirty="0"/>
              <a:t> </a:t>
            </a:r>
          </a:p>
        </p:txBody>
      </p:sp>
      <p:sp>
        <p:nvSpPr>
          <p:cNvPr id="3" name="Content Placeholder 2"/>
          <p:cNvSpPr>
            <a:spLocks noGrp="1"/>
          </p:cNvSpPr>
          <p:nvPr>
            <p:ph idx="1"/>
          </p:nvPr>
        </p:nvSpPr>
        <p:spPr>
          <a:xfrm>
            <a:off x="599440" y="1244009"/>
            <a:ext cx="10982960" cy="4179638"/>
          </a:xfrm>
        </p:spPr>
        <p:txBody>
          <a:bodyPr>
            <a:normAutofit/>
          </a:bodyPr>
          <a:lstStyle/>
          <a:p>
            <a:pPr marL="3657600" lvl="8" indent="0">
              <a:buNone/>
            </a:pPr>
            <a:r>
              <a:rPr lang="en-GB" dirty="0">
                <a:latin typeface="Arial" panose="020B0604020202020204" pitchFamily="34" charset="0"/>
                <a:cs typeface="Arial" panose="020B0604020202020204" pitchFamily="34" charset="0"/>
              </a:rPr>
              <a:t>				</a:t>
            </a:r>
          </a:p>
          <a:p>
            <a:pPr marL="0" indent="0" algn="ctr">
              <a:buNone/>
            </a:pPr>
            <a:r>
              <a:rPr lang="en-GB" sz="6000" dirty="0"/>
              <a:t>Open Agenda for any Questions from the attendees</a:t>
            </a:r>
          </a:p>
          <a:p>
            <a:pPr marL="0" indent="0">
              <a:buNone/>
            </a:pPr>
            <a:endParaRPr lang="en-GB" dirty="0"/>
          </a:p>
        </p:txBody>
      </p:sp>
      <p:sp>
        <p:nvSpPr>
          <p:cNvPr id="4" name="Slide Number Placeholder 3"/>
          <p:cNvSpPr>
            <a:spLocks noGrp="1"/>
          </p:cNvSpPr>
          <p:nvPr>
            <p:ph type="sldNum" sz="quarter" idx="12"/>
          </p:nvPr>
        </p:nvSpPr>
        <p:spPr/>
        <p:txBody>
          <a:bodyPr/>
          <a:lstStyle/>
          <a:p>
            <a:r>
              <a:rPr lang="en-GB" dirty="0"/>
              <a:t>25</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9684" y="3685235"/>
            <a:ext cx="1630873" cy="1630873"/>
          </a:xfrm>
          <a:prstGeom prst="rect">
            <a:avLst/>
          </a:prstGeom>
        </p:spPr>
      </p:pic>
    </p:spTree>
    <p:extLst>
      <p:ext uri="{BB962C8B-B14F-4D97-AF65-F5344CB8AC3E}">
        <p14:creationId xmlns:p14="http://schemas.microsoft.com/office/powerpoint/2010/main" val="2553388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12347-6CAB-1284-6A60-207277AAFB5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1D20BB0-2DEF-9E64-6737-930D37F3420B}"/>
              </a:ext>
            </a:extLst>
          </p:cNvPr>
          <p:cNvSpPr>
            <a:spLocks noGrp="1"/>
          </p:cNvSpPr>
          <p:nvPr>
            <p:ph type="subTitle" idx="1"/>
          </p:nvPr>
        </p:nvSpPr>
        <p:spPr>
          <a:xfrm>
            <a:off x="1828800" y="3525716"/>
            <a:ext cx="8534400" cy="1752600"/>
          </a:xfrm>
        </p:spPr>
        <p:txBody>
          <a:bodyPr/>
          <a:lstStyle/>
          <a:p>
            <a:r>
              <a:rPr lang="en-GB" dirty="0"/>
              <a:t>Councillor Richard Smith</a:t>
            </a:r>
          </a:p>
          <a:p>
            <a:r>
              <a:rPr lang="en-GB" dirty="0"/>
              <a:t>Chairman of the Pension Board</a:t>
            </a:r>
          </a:p>
        </p:txBody>
      </p:sp>
      <p:sp>
        <p:nvSpPr>
          <p:cNvPr id="4" name="Slide Number Placeholder 3">
            <a:extLst>
              <a:ext uri="{FF2B5EF4-FFF2-40B4-BE49-F238E27FC236}">
                <a16:creationId xmlns:a16="http://schemas.microsoft.com/office/drawing/2014/main" id="{512A5325-9A82-D4A4-791B-578A66710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5">
            <a:extLst>
              <a:ext uri="{FF2B5EF4-FFF2-40B4-BE49-F238E27FC236}">
                <a16:creationId xmlns:a16="http://schemas.microsoft.com/office/drawing/2014/main" id="{C08AAFDD-8DD5-94BB-0EA5-FF662BA0DF67}"/>
              </a:ext>
            </a:extLst>
          </p:cNvPr>
          <p:cNvSpPr>
            <a:spLocks noGrp="1"/>
          </p:cNvSpPr>
          <p:nvPr>
            <p:ph type="ctrTitle"/>
          </p:nvPr>
        </p:nvSpPr>
        <p:spPr/>
        <p:txBody>
          <a:bodyPr/>
          <a:lstStyle/>
          <a:p>
            <a:r>
              <a:rPr lang="en-GB" dirty="0"/>
              <a:t>Closing Remarks</a:t>
            </a:r>
          </a:p>
        </p:txBody>
      </p:sp>
    </p:spTree>
    <p:extLst>
      <p:ext uri="{BB962C8B-B14F-4D97-AF65-F5344CB8AC3E}">
        <p14:creationId xmlns:p14="http://schemas.microsoft.com/office/powerpoint/2010/main" val="357815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GB" altLang="en-US" b="1" dirty="0">
                <a:solidFill>
                  <a:schemeClr val="tx1">
                    <a:lumMod val="50000"/>
                  </a:schemeClr>
                </a:solidFill>
                <a:effectLst>
                  <a:outerShdw blurRad="38100" dist="38100" dir="2700000" algn="tl">
                    <a:srgbClr val="C0C0C0"/>
                  </a:outerShdw>
                </a:effectLst>
              </a:rPr>
              <a:t>Committee Activities</a:t>
            </a:r>
          </a:p>
        </p:txBody>
      </p:sp>
      <p:sp>
        <p:nvSpPr>
          <p:cNvPr id="34819" name="Text Box 4"/>
          <p:cNvSpPr txBox="1">
            <a:spLocks noChangeArrowheads="1"/>
          </p:cNvSpPr>
          <p:nvPr/>
        </p:nvSpPr>
        <p:spPr bwMode="auto">
          <a:xfrm>
            <a:off x="609600" y="1622573"/>
            <a:ext cx="10689728" cy="384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marL="533400" indent="-533400" defTabSz="957263">
              <a:spcBef>
                <a:spcPct val="20000"/>
              </a:spcBef>
              <a:buChar char="•"/>
              <a:defRPr sz="2500" b="1">
                <a:solidFill>
                  <a:srgbClr val="000099"/>
                </a:solidFill>
                <a:latin typeface="Arial" pitchFamily="34" charset="0"/>
                <a:cs typeface="Arial" pitchFamily="34" charset="0"/>
              </a:defRPr>
            </a:lvl1pPr>
            <a:lvl2pPr marL="1131888" indent="-477838" defTabSz="957263">
              <a:spcBef>
                <a:spcPct val="20000"/>
              </a:spcBef>
              <a:buChar char="–"/>
              <a:defRPr sz="2900" b="1">
                <a:solidFill>
                  <a:srgbClr val="000099"/>
                </a:solidFill>
                <a:latin typeface="Times New Roman" pitchFamily="18" charset="0"/>
                <a:cs typeface="Arial" pitchFamily="34" charset="0"/>
              </a:defRPr>
            </a:lvl2pPr>
            <a:lvl3pPr marL="1436688" indent="-479425" defTabSz="957263">
              <a:spcBef>
                <a:spcPct val="20000"/>
              </a:spcBef>
              <a:buChar char="•"/>
              <a:defRPr sz="2500" b="1">
                <a:solidFill>
                  <a:srgbClr val="000099"/>
                </a:solidFill>
                <a:latin typeface="Times New Roman" pitchFamily="18" charset="0"/>
                <a:cs typeface="Arial" pitchFamily="34" charset="0"/>
              </a:defRPr>
            </a:lvl3pPr>
            <a:lvl4pPr marL="1916113" indent="-479425" defTabSz="957263">
              <a:spcBef>
                <a:spcPct val="20000"/>
              </a:spcBef>
              <a:buChar char="–"/>
              <a:defRPr sz="2100" b="1">
                <a:solidFill>
                  <a:srgbClr val="000099"/>
                </a:solidFill>
                <a:latin typeface="Times New Roman" pitchFamily="18" charset="0"/>
                <a:cs typeface="Arial" pitchFamily="34" charset="0"/>
              </a:defRPr>
            </a:lvl4pPr>
            <a:lvl5pPr marL="2393950" indent="-477838" defTabSz="957263">
              <a:spcBef>
                <a:spcPct val="20000"/>
              </a:spcBef>
              <a:buChar char="»"/>
              <a:defRPr sz="2100" b="1">
                <a:solidFill>
                  <a:srgbClr val="000099"/>
                </a:solidFill>
                <a:latin typeface="Times New Roman" pitchFamily="18" charset="0"/>
                <a:cs typeface="Arial" pitchFamily="34" charset="0"/>
              </a:defRPr>
            </a:lvl5pPr>
            <a:lvl6pPr marL="28511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6pPr>
            <a:lvl7pPr marL="33083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7pPr>
            <a:lvl8pPr marL="37655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8pPr>
            <a:lvl9pPr marL="42227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9pPr>
          </a:lstStyle>
          <a:p>
            <a:pPr marL="457200" marR="0" lvl="1" indent="0" algn="just" defTabSz="957263" rtl="0" eaLnBrk="1" fontAlgn="auto" latinLnBrk="0" hangingPunct="1">
              <a:lnSpc>
                <a:spcPct val="115000"/>
              </a:lnSpc>
              <a:spcBef>
                <a:spcPct val="20000"/>
              </a:spcBef>
              <a:spcAft>
                <a:spcPts val="600"/>
              </a:spcAft>
              <a:buClrTx/>
              <a:buSzTx/>
              <a:buNone/>
              <a:tabLst/>
              <a:defRPr/>
            </a:pPr>
            <a:r>
              <a:rPr lang="en-GB" sz="2800" dirty="0">
                <a:solidFill>
                  <a:prstClr val="black"/>
                </a:solidFill>
                <a:latin typeface="Arial" panose="020B0604020202020204" pitchFamily="34" charset="0"/>
                <a:ea typeface="Arial" panose="020B0604020202020204" pitchFamily="34" charset="0"/>
                <a:cs typeface="Times New Roman" panose="02020603050405020304" pitchFamily="18" charset="0"/>
              </a:rPr>
              <a:t>Overall responsibility for the Fund</a:t>
            </a:r>
          </a:p>
          <a:p>
            <a:pPr marL="742950" lvl="1" indent="-285750" algn="just">
              <a:lnSpc>
                <a:spcPct val="115000"/>
              </a:lnSpc>
              <a:spcAft>
                <a:spcPts val="600"/>
              </a:spcAft>
              <a:buFont typeface="Wingdings" panose="05000000000000000000" pitchFamily="2" charset="2"/>
              <a:buChar char="§"/>
              <a:defRPr/>
            </a:pPr>
            <a:r>
              <a:rPr lang="en-GB" sz="2800" b="0" dirty="0">
                <a:solidFill>
                  <a:prstClr val="black"/>
                </a:solidFill>
                <a:latin typeface="Arial" panose="020B0604020202020204" pitchFamily="34" charset="0"/>
                <a:cs typeface="Times New Roman" panose="02020603050405020304" pitchFamily="18" charset="0"/>
              </a:rPr>
              <a:t>Ensure sufficient funds to pay benefits</a:t>
            </a:r>
          </a:p>
          <a:p>
            <a:pPr marL="1047750" lvl="2" indent="-285750" algn="just">
              <a:lnSpc>
                <a:spcPct val="115000"/>
              </a:lnSpc>
              <a:spcAft>
                <a:spcPts val="600"/>
              </a:spcAft>
              <a:buFont typeface="Wingdings" panose="05000000000000000000" pitchFamily="2" charset="2"/>
              <a:buChar char="§"/>
              <a:defRPr/>
            </a:pPr>
            <a:r>
              <a:rPr lang="en-GB" sz="2800" b="0" dirty="0">
                <a:solidFill>
                  <a:prstClr val="black"/>
                </a:solidFill>
                <a:latin typeface="Arial" panose="020B0604020202020204" pitchFamily="34" charset="0"/>
                <a:cs typeface="Times New Roman" panose="02020603050405020304" pitchFamily="18" charset="0"/>
              </a:rPr>
              <a:t>Investment Strategy </a:t>
            </a:r>
          </a:p>
          <a:p>
            <a:pPr marL="1527175" lvl="3" indent="-285750" algn="just">
              <a:lnSpc>
                <a:spcPct val="115000"/>
              </a:lnSpc>
              <a:spcAft>
                <a:spcPts val="600"/>
              </a:spcAft>
              <a:buFont typeface="Wingdings" panose="05000000000000000000" pitchFamily="2" charset="2"/>
              <a:buChar char="§"/>
              <a:defRPr/>
            </a:pPr>
            <a:r>
              <a:rPr lang="en-GB" sz="2800" b="0" dirty="0">
                <a:solidFill>
                  <a:prstClr val="black"/>
                </a:solidFill>
                <a:latin typeface="Arial" panose="020B0604020202020204" pitchFamily="34" charset="0"/>
                <a:cs typeface="Times New Roman" panose="02020603050405020304" pitchFamily="18" charset="0"/>
              </a:rPr>
              <a:t>Balancing risk with investment returns</a:t>
            </a:r>
          </a:p>
          <a:p>
            <a:pPr marL="1527175" lvl="3" indent="-285750" algn="just">
              <a:lnSpc>
                <a:spcPct val="115000"/>
              </a:lnSpc>
              <a:spcAft>
                <a:spcPts val="600"/>
              </a:spcAft>
              <a:buFont typeface="Wingdings" panose="05000000000000000000" pitchFamily="2" charset="2"/>
              <a:buChar char="§"/>
              <a:defRPr/>
            </a:pPr>
            <a:r>
              <a:rPr lang="en-GB" sz="2800" b="0" dirty="0">
                <a:solidFill>
                  <a:prstClr val="black"/>
                </a:solidFill>
                <a:latin typeface="Arial" panose="020B0604020202020204" pitchFamily="34" charset="0"/>
                <a:cs typeface="Times New Roman" panose="02020603050405020304" pitchFamily="18" charset="0"/>
              </a:rPr>
              <a:t>Diversifying investments to manage market volatility</a:t>
            </a:r>
          </a:p>
          <a:p>
            <a:pPr marL="1527175" lvl="3" indent="-285750" algn="just">
              <a:lnSpc>
                <a:spcPct val="115000"/>
              </a:lnSpc>
              <a:spcAft>
                <a:spcPts val="600"/>
              </a:spcAft>
              <a:buFont typeface="Wingdings" panose="05000000000000000000" pitchFamily="2" charset="2"/>
              <a:buChar char="§"/>
              <a:defRPr/>
            </a:pPr>
            <a:r>
              <a:rPr lang="en-GB" sz="2800" b="0" dirty="0">
                <a:solidFill>
                  <a:prstClr val="black"/>
                </a:solidFill>
                <a:latin typeface="Arial" panose="020B0604020202020204" pitchFamily="34" charset="0"/>
                <a:cs typeface="Times New Roman" panose="02020603050405020304" pitchFamily="18" charset="0"/>
              </a:rPr>
              <a:t>Managing investment income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20A4219-F5C7-4803-CF4B-E94DA084756D}"/>
              </a:ext>
            </a:extLst>
          </p:cNvPr>
          <p:cNvPicPr>
            <a:picLocks noChangeAspect="1"/>
          </p:cNvPicPr>
          <p:nvPr/>
        </p:nvPicPr>
        <p:blipFill rotWithShape="1">
          <a:blip r:embed="rId3"/>
          <a:srcRect b="7136"/>
          <a:stretch/>
        </p:blipFill>
        <p:spPr>
          <a:xfrm>
            <a:off x="10458450" y="131763"/>
            <a:ext cx="1428750" cy="1428750"/>
          </a:xfrm>
          <a:prstGeom prst="rect">
            <a:avLst/>
          </a:prstGeom>
        </p:spPr>
      </p:pic>
    </p:spTree>
    <p:extLst>
      <p:ext uri="{BB962C8B-B14F-4D97-AF65-F5344CB8AC3E}">
        <p14:creationId xmlns:p14="http://schemas.microsoft.com/office/powerpoint/2010/main" val="74494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00FF9-064B-809E-FAA0-E4F6BDA44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6E9E0-D19F-4AB5-44D6-2ACFED8F93EB}"/>
              </a:ext>
            </a:extLst>
          </p:cNvPr>
          <p:cNvSpPr>
            <a:spLocks noGrp="1"/>
          </p:cNvSpPr>
          <p:nvPr>
            <p:ph type="title"/>
          </p:nvPr>
        </p:nvSpPr>
        <p:spPr/>
        <p:txBody>
          <a:bodyPr/>
          <a:lstStyle/>
          <a:p>
            <a:r>
              <a:rPr lang="en-GB" dirty="0"/>
              <a:t>Triennial Valuation Consultation</a:t>
            </a:r>
          </a:p>
        </p:txBody>
      </p:sp>
      <p:sp>
        <p:nvSpPr>
          <p:cNvPr id="3" name="Content Placeholder 2">
            <a:extLst>
              <a:ext uri="{FF2B5EF4-FFF2-40B4-BE49-F238E27FC236}">
                <a16:creationId xmlns:a16="http://schemas.microsoft.com/office/drawing/2014/main" id="{8A31F0B9-C43B-0004-765E-E831CA1556AC}"/>
              </a:ext>
            </a:extLst>
          </p:cNvPr>
          <p:cNvSpPr>
            <a:spLocks noGrp="1"/>
          </p:cNvSpPr>
          <p:nvPr>
            <p:ph idx="1"/>
          </p:nvPr>
        </p:nvSpPr>
        <p:spPr>
          <a:xfrm>
            <a:off x="809105" y="1166018"/>
            <a:ext cx="10972800" cy="4525963"/>
          </a:xfrm>
        </p:spPr>
        <p:txBody>
          <a:bodyPr>
            <a:normAutofit lnSpcReduction="10000"/>
          </a:bodyPr>
          <a:lstStyle/>
          <a:p>
            <a:pPr marL="0" indent="0">
              <a:buNone/>
            </a:pPr>
            <a:endParaRPr lang="en-GB" sz="2300" dirty="0">
              <a:latin typeface="Arial" panose="020B0604020202020204" pitchFamily="34" charset="0"/>
              <a:ea typeface="Times New Roman" panose="02020603050405020304" pitchFamily="18" charset="0"/>
              <a:cs typeface="Arial" panose="020B0604020202020204" pitchFamily="34" charset="0"/>
            </a:endParaRPr>
          </a:p>
          <a:p>
            <a:r>
              <a:rPr lang="en-GB" sz="2200" dirty="0">
                <a:latin typeface="Arial" panose="020B0604020202020204" pitchFamily="34" charset="0"/>
                <a:ea typeface="Times New Roman" panose="02020603050405020304" pitchFamily="18" charset="0"/>
                <a:cs typeface="Arial" panose="020B0604020202020204" pitchFamily="34" charset="0"/>
              </a:rPr>
              <a:t>All Employer results reports have been sent along with the draft funding strategy statement that was agreed by the Committee in September.</a:t>
            </a:r>
          </a:p>
          <a:p>
            <a:r>
              <a:rPr lang="en-GB" sz="2200" dirty="0">
                <a:latin typeface="Arial" panose="020B0604020202020204" pitchFamily="34" charset="0"/>
                <a:ea typeface="Times New Roman" panose="02020603050405020304" pitchFamily="18" charset="0"/>
                <a:cs typeface="Arial" panose="020B0604020202020204" pitchFamily="34" charset="0"/>
              </a:rPr>
              <a:t>Employers have until 31 December to respond to the consultation via the Hymans portal (</a:t>
            </a:r>
            <a:r>
              <a:rPr lang="en-GB" sz="2400" u="sng" dirty="0">
                <a:hlinkClick r:id="rId3"/>
              </a:rPr>
              <a:t>2025 Valuation Employer Engagement Portal</a:t>
            </a:r>
            <a:r>
              <a:rPr lang="en-GB" sz="2400" dirty="0"/>
              <a:t> </a:t>
            </a:r>
            <a:r>
              <a:rPr lang="en-GB" sz="2200" dirty="0">
                <a:latin typeface="Arial" panose="020B0604020202020204" pitchFamily="34" charset="0"/>
                <a:ea typeface="Times New Roman" panose="02020603050405020304" pitchFamily="18" charset="0"/>
                <a:cs typeface="Arial" panose="020B0604020202020204" pitchFamily="34" charset="0"/>
              </a:rPr>
              <a:t>).</a:t>
            </a:r>
            <a:r>
              <a:rPr lang="en-GB" sz="22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p>
          <a:p>
            <a:r>
              <a:rPr lang="en-GB" sz="2200" dirty="0">
                <a:latin typeface="Arial" panose="020B0604020202020204" pitchFamily="34" charset="0"/>
                <a:ea typeface="Times New Roman" panose="02020603050405020304" pitchFamily="18" charset="0"/>
                <a:cs typeface="Arial" panose="020B0604020202020204" pitchFamily="34" charset="0"/>
              </a:rPr>
              <a:t>This includes:</a:t>
            </a:r>
          </a:p>
          <a:p>
            <a:pPr lvl="1"/>
            <a:r>
              <a:rPr lang="en-GB" sz="2000" dirty="0">
                <a:latin typeface="Arial" panose="020B0604020202020204" pitchFamily="34" charset="0"/>
                <a:ea typeface="Times New Roman" panose="02020603050405020304" pitchFamily="18" charset="0"/>
                <a:cs typeface="Arial" panose="020B0604020202020204" pitchFamily="34" charset="0"/>
              </a:rPr>
              <a:t>That you understand the Funding Strategy Statement</a:t>
            </a:r>
          </a:p>
          <a:p>
            <a:pPr lvl="1"/>
            <a:r>
              <a:rPr lang="en-GB" sz="2000" dirty="0">
                <a:latin typeface="Arial" panose="020B0604020202020204" pitchFamily="34" charset="0"/>
                <a:ea typeface="Times New Roman" panose="02020603050405020304" pitchFamily="18" charset="0"/>
                <a:cs typeface="Arial" panose="020B0604020202020204" pitchFamily="34" charset="0"/>
              </a:rPr>
              <a:t>That you have received and understand the Employer Results Report</a:t>
            </a:r>
          </a:p>
          <a:p>
            <a:pPr lvl="1"/>
            <a:r>
              <a:rPr lang="en-GB" sz="2000" dirty="0">
                <a:latin typeface="Arial" panose="020B0604020202020204" pitchFamily="34" charset="0"/>
                <a:ea typeface="Times New Roman" panose="02020603050405020304" pitchFamily="18" charset="0"/>
                <a:cs typeface="Arial" panose="020B0604020202020204" pitchFamily="34" charset="0"/>
              </a:rPr>
              <a:t>Confirming that you are happy to accept the proposed rate</a:t>
            </a:r>
          </a:p>
          <a:p>
            <a:pPr lvl="1"/>
            <a:r>
              <a:rPr lang="en-GB" sz="2000" dirty="0">
                <a:latin typeface="Arial" panose="020B0604020202020204" pitchFamily="34" charset="0"/>
                <a:ea typeface="Times New Roman" panose="02020603050405020304" pitchFamily="18" charset="0"/>
                <a:cs typeface="Arial" panose="020B0604020202020204" pitchFamily="34" charset="0"/>
              </a:rPr>
              <a:t>Any questions you have on the report or funding strategy statement. </a:t>
            </a:r>
          </a:p>
          <a:p>
            <a:pPr lvl="1"/>
            <a:r>
              <a:rPr lang="en-GB" sz="2000" dirty="0">
                <a:latin typeface="Arial" panose="020B0604020202020204" pitchFamily="34" charset="0"/>
                <a:ea typeface="Times New Roman" panose="02020603050405020304" pitchFamily="18" charset="0"/>
                <a:cs typeface="Arial" panose="020B0604020202020204" pitchFamily="34" charset="0"/>
              </a:rPr>
              <a:t>Opportunity to request bespoke additional information from the Actuary</a:t>
            </a:r>
          </a:p>
          <a:p>
            <a:endParaRPr lang="en-GB" sz="2200"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dirty="0"/>
          </a:p>
        </p:txBody>
      </p:sp>
      <p:sp>
        <p:nvSpPr>
          <p:cNvPr id="4" name="Slide Number Placeholder 3">
            <a:extLst>
              <a:ext uri="{FF2B5EF4-FFF2-40B4-BE49-F238E27FC236}">
                <a16:creationId xmlns:a16="http://schemas.microsoft.com/office/drawing/2014/main" id="{34AB98E2-3A7C-3C47-2DEE-6518F7B51453}"/>
              </a:ext>
            </a:extLst>
          </p:cNvPr>
          <p:cNvSpPr>
            <a:spLocks noGrp="1"/>
          </p:cNvSpPr>
          <p:nvPr>
            <p:ph type="sldNum" sz="quarter" idx="12"/>
          </p:nvPr>
        </p:nvSpPr>
        <p:spPr/>
        <p:txBody>
          <a:bodyPr/>
          <a:lstStyle/>
          <a:p>
            <a:fld id="{440E1276-0150-4DF4-AA76-AC3613670344}" type="slidenum">
              <a:rPr lang="en-GB" smtClean="0"/>
              <a:t>4</a:t>
            </a:fld>
            <a:endParaRPr lang="en-GB"/>
          </a:p>
        </p:txBody>
      </p:sp>
    </p:spTree>
    <p:extLst>
      <p:ext uri="{BB962C8B-B14F-4D97-AF65-F5344CB8AC3E}">
        <p14:creationId xmlns:p14="http://schemas.microsoft.com/office/powerpoint/2010/main" val="38518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Pension Fund Update</a:t>
            </a:r>
          </a:p>
        </p:txBody>
      </p:sp>
      <p:sp>
        <p:nvSpPr>
          <p:cNvPr id="3" name="Subtitle 2"/>
          <p:cNvSpPr>
            <a:spLocks noGrp="1"/>
          </p:cNvSpPr>
          <p:nvPr>
            <p:ph type="subTitle" idx="1"/>
          </p:nvPr>
        </p:nvSpPr>
        <p:spPr>
          <a:xfrm>
            <a:off x="1121791" y="3886200"/>
            <a:ext cx="9935850" cy="1752600"/>
          </a:xfrm>
        </p:spPr>
        <p:txBody>
          <a:bodyPr/>
          <a:lstStyle/>
          <a:p>
            <a:r>
              <a:rPr lang="en-GB" dirty="0"/>
              <a:t>Tracey Woods – Head of Pensions</a:t>
            </a:r>
          </a:p>
          <a:p>
            <a:r>
              <a:rPr lang="en-GB" dirty="0"/>
              <a:t>Sharon Tan – Lead Accountant</a:t>
            </a:r>
          </a:p>
          <a:p>
            <a:r>
              <a:rPr lang="en-GB" dirty="0"/>
              <a:t>Stuart Potter – Operations Manager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1</a:t>
            </a:r>
          </a:p>
        </p:txBody>
      </p:sp>
      <p:pic>
        <p:nvPicPr>
          <p:cNvPr id="5" name="Picture 4"/>
          <p:cNvPicPr>
            <a:picLocks noChangeAspect="1"/>
          </p:cNvPicPr>
          <p:nvPr/>
        </p:nvPicPr>
        <p:blipFill>
          <a:blip r:embed="rId3"/>
          <a:stretch>
            <a:fillRect/>
          </a:stretch>
        </p:blipFill>
        <p:spPr>
          <a:xfrm>
            <a:off x="0" y="0"/>
            <a:ext cx="12192000" cy="2266682"/>
          </a:xfrm>
          <a:prstGeom prst="rect">
            <a:avLst/>
          </a:prstGeom>
        </p:spPr>
      </p:pic>
    </p:spTree>
    <p:extLst>
      <p:ext uri="{BB962C8B-B14F-4D97-AF65-F5344CB8AC3E}">
        <p14:creationId xmlns:p14="http://schemas.microsoft.com/office/powerpoint/2010/main" val="298407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AF5EB-440A-6B72-0510-D4F5E87968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7ED6A-9BCF-20A9-FE19-498D68D54577}"/>
              </a:ext>
            </a:extLst>
          </p:cNvPr>
          <p:cNvSpPr>
            <a:spLocks noGrp="1"/>
          </p:cNvSpPr>
          <p:nvPr>
            <p:ph type="title"/>
          </p:nvPr>
        </p:nvSpPr>
        <p:spPr>
          <a:xfrm>
            <a:off x="593271" y="201159"/>
            <a:ext cx="10972800" cy="1143000"/>
          </a:xfrm>
        </p:spPr>
        <p:txBody>
          <a:bodyPr/>
          <a:lstStyle/>
          <a:p>
            <a:r>
              <a:rPr lang="en-GB" b="1" dirty="0"/>
              <a:t>Suffolk’s Strategic Asset Allocation</a:t>
            </a:r>
          </a:p>
        </p:txBody>
      </p:sp>
      <p:sp>
        <p:nvSpPr>
          <p:cNvPr id="4" name="Slide Number Placeholder 3">
            <a:extLst>
              <a:ext uri="{FF2B5EF4-FFF2-40B4-BE49-F238E27FC236}">
                <a16:creationId xmlns:a16="http://schemas.microsoft.com/office/drawing/2014/main" id="{46F20EF4-7B6D-F2F1-66E7-83819A9CE4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C17C19AD-DF48-E485-0240-A32C95501B88}"/>
              </a:ext>
            </a:extLst>
          </p:cNvPr>
          <p:cNvSpPr/>
          <p:nvPr/>
        </p:nvSpPr>
        <p:spPr>
          <a:xfrm>
            <a:off x="8467725" y="2905125"/>
            <a:ext cx="774700" cy="266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3D923D42-8D15-7410-88D7-07C7A349820A}"/>
              </a:ext>
            </a:extLst>
          </p:cNvPr>
          <p:cNvPicPr>
            <a:picLocks noChangeAspect="1"/>
          </p:cNvPicPr>
          <p:nvPr/>
        </p:nvPicPr>
        <p:blipFill rotWithShape="1">
          <a:blip r:embed="rId3"/>
          <a:srcRect b="7136"/>
          <a:stretch/>
        </p:blipFill>
        <p:spPr>
          <a:xfrm>
            <a:off x="10458450" y="131763"/>
            <a:ext cx="1428750" cy="1428750"/>
          </a:xfrm>
          <a:prstGeom prst="rect">
            <a:avLst/>
          </a:prstGeom>
        </p:spPr>
      </p:pic>
      <p:pic>
        <p:nvPicPr>
          <p:cNvPr id="5" name="Picture 4">
            <a:extLst>
              <a:ext uri="{FF2B5EF4-FFF2-40B4-BE49-F238E27FC236}">
                <a16:creationId xmlns:a16="http://schemas.microsoft.com/office/drawing/2014/main" id="{5A7ED1AE-827B-35FE-BCBD-1B00F863A462}"/>
              </a:ext>
            </a:extLst>
          </p:cNvPr>
          <p:cNvPicPr>
            <a:picLocks noChangeAspect="1"/>
          </p:cNvPicPr>
          <p:nvPr/>
        </p:nvPicPr>
        <p:blipFill>
          <a:blip r:embed="rId4"/>
          <a:stretch>
            <a:fillRect/>
          </a:stretch>
        </p:blipFill>
        <p:spPr>
          <a:xfrm>
            <a:off x="1484416" y="1463040"/>
            <a:ext cx="9302234" cy="4150772"/>
          </a:xfrm>
          <a:prstGeom prst="rect">
            <a:avLst/>
          </a:prstGeom>
        </p:spPr>
      </p:pic>
    </p:spTree>
    <p:extLst>
      <p:ext uri="{BB962C8B-B14F-4D97-AF65-F5344CB8AC3E}">
        <p14:creationId xmlns:p14="http://schemas.microsoft.com/office/powerpoint/2010/main" val="234829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321"/>
            <a:ext cx="10972800" cy="1095345"/>
          </a:xfrm>
        </p:spPr>
        <p:txBody>
          <a:bodyPr/>
          <a:lstStyle/>
          <a:p>
            <a:r>
              <a:rPr lang="en-GB" b="1" dirty="0"/>
              <a:t>Performance Returns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Chart 4"/>
          <p:cNvGraphicFramePr/>
          <p:nvPr/>
        </p:nvGraphicFramePr>
        <p:xfrm>
          <a:off x="2203917" y="1357062"/>
          <a:ext cx="8325293" cy="414319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37" y="260649"/>
            <a:ext cx="1505864" cy="74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a:extLst>
              <a:ext uri="{FF2B5EF4-FFF2-40B4-BE49-F238E27FC236}">
                <a16:creationId xmlns:a16="http://schemas.microsoft.com/office/drawing/2014/main" id="{97B37445-7020-4B36-9C62-93EB26BA1B97}"/>
              </a:ext>
            </a:extLst>
          </p:cNvPr>
          <p:cNvGraphicFramePr>
            <a:graphicFrameLocks/>
          </p:cNvGraphicFramePr>
          <p:nvPr/>
        </p:nvGraphicFramePr>
        <p:xfrm>
          <a:off x="1662790" y="1132186"/>
          <a:ext cx="8190658" cy="4606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97B37445-7020-4B36-9C62-93EB26BA1B97}"/>
              </a:ext>
            </a:extLst>
          </p:cNvPr>
          <p:cNvGraphicFramePr>
            <a:graphicFrameLocks/>
          </p:cNvGraphicFramePr>
          <p:nvPr>
            <p:extLst>
              <p:ext uri="{D42A27DB-BD31-4B8C-83A1-F6EECF244321}">
                <p14:modId xmlns:p14="http://schemas.microsoft.com/office/powerpoint/2010/main" val="755945705"/>
              </p:ext>
            </p:extLst>
          </p:nvPr>
        </p:nvGraphicFramePr>
        <p:xfrm>
          <a:off x="1662790" y="1132186"/>
          <a:ext cx="7862209" cy="43680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5277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2025F-39DB-8C59-25A3-46E498061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F33B2-44A2-E5E3-75C2-259050BEC1C7}"/>
              </a:ext>
            </a:extLst>
          </p:cNvPr>
          <p:cNvSpPr>
            <a:spLocks noGrp="1"/>
          </p:cNvSpPr>
          <p:nvPr>
            <p:ph type="title"/>
          </p:nvPr>
        </p:nvSpPr>
        <p:spPr>
          <a:xfrm>
            <a:off x="609600" y="23321"/>
            <a:ext cx="10972800" cy="1368650"/>
          </a:xfrm>
        </p:spPr>
        <p:txBody>
          <a:bodyPr/>
          <a:lstStyle/>
          <a:p>
            <a:r>
              <a:rPr lang="en-GB" b="1" dirty="0"/>
              <a:t>Trend in Fund Values</a:t>
            </a:r>
          </a:p>
        </p:txBody>
      </p:sp>
      <p:sp>
        <p:nvSpPr>
          <p:cNvPr id="4" name="Slide Number Placeholder 3">
            <a:extLst>
              <a:ext uri="{FF2B5EF4-FFF2-40B4-BE49-F238E27FC236}">
                <a16:creationId xmlns:a16="http://schemas.microsoft.com/office/drawing/2014/main" id="{D038FCF8-9A3E-E1DB-AF39-7AF2532E62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7392C33D-5450-3E4C-127C-31CCBB49FDD7}"/>
              </a:ext>
            </a:extLst>
          </p:cNvPr>
          <p:cNvGraphicFramePr/>
          <p:nvPr/>
        </p:nvGraphicFramePr>
        <p:xfrm>
          <a:off x="2203917" y="1357062"/>
          <a:ext cx="8325293" cy="414319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7">
            <a:extLst>
              <a:ext uri="{FF2B5EF4-FFF2-40B4-BE49-F238E27FC236}">
                <a16:creationId xmlns:a16="http://schemas.microsoft.com/office/drawing/2014/main" id="{17463E3F-BF2C-718E-3F81-B293A7890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36" y="260649"/>
            <a:ext cx="1762369"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a:extLst>
              <a:ext uri="{FF2B5EF4-FFF2-40B4-BE49-F238E27FC236}">
                <a16:creationId xmlns:a16="http://schemas.microsoft.com/office/drawing/2014/main" id="{51C7AA4C-407C-ADF3-5936-C107D6C63C9B}"/>
              </a:ext>
            </a:extLst>
          </p:cNvPr>
          <p:cNvGraphicFramePr>
            <a:graphicFrameLocks/>
          </p:cNvGraphicFramePr>
          <p:nvPr/>
        </p:nvGraphicFramePr>
        <p:xfrm>
          <a:off x="1662790" y="1132186"/>
          <a:ext cx="8190658" cy="4606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ontent Placeholder 9">
            <a:extLst>
              <a:ext uri="{FF2B5EF4-FFF2-40B4-BE49-F238E27FC236}">
                <a16:creationId xmlns:a16="http://schemas.microsoft.com/office/drawing/2014/main" id="{6DA19CD9-1C9D-4D21-9B55-A8B8C29B638A}"/>
              </a:ext>
            </a:extLst>
          </p:cNvPr>
          <p:cNvGraphicFramePr>
            <a:graphicFrameLocks noGrp="1"/>
          </p:cNvGraphicFramePr>
          <p:nvPr>
            <p:ph idx="1"/>
            <p:extLst>
              <p:ext uri="{D42A27DB-BD31-4B8C-83A1-F6EECF244321}">
                <p14:modId xmlns:p14="http://schemas.microsoft.com/office/powerpoint/2010/main" val="2342631785"/>
              </p:ext>
            </p:extLst>
          </p:nvPr>
        </p:nvGraphicFramePr>
        <p:xfrm>
          <a:off x="609601" y="1600201"/>
          <a:ext cx="10505704" cy="39000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62856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71" y="201159"/>
            <a:ext cx="10972800" cy="1143000"/>
          </a:xfrm>
        </p:spPr>
        <p:txBody>
          <a:bodyPr/>
          <a:lstStyle/>
          <a:p>
            <a:r>
              <a:rPr lang="en-GB" b="1" dirty="0"/>
              <a:t>Contribution and Benefit Payment Trends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0EEDC75-8343-488E-A9D5-8BB71DD78285}"/>
              </a:ext>
            </a:extLst>
          </p:cNvPr>
          <p:cNvSpPr/>
          <p:nvPr/>
        </p:nvSpPr>
        <p:spPr>
          <a:xfrm>
            <a:off x="8467725" y="2905125"/>
            <a:ext cx="774700" cy="266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Chart 2">
            <a:extLst>
              <a:ext uri="{FF2B5EF4-FFF2-40B4-BE49-F238E27FC236}">
                <a16:creationId xmlns:a16="http://schemas.microsoft.com/office/drawing/2014/main" id="{E8819497-1FFA-4030-9BE5-0A631C706D25}"/>
              </a:ext>
            </a:extLst>
          </p:cNvPr>
          <p:cNvGraphicFramePr>
            <a:graphicFrameLocks/>
          </p:cNvGraphicFramePr>
          <p:nvPr>
            <p:extLst>
              <p:ext uri="{D42A27DB-BD31-4B8C-83A1-F6EECF244321}">
                <p14:modId xmlns:p14="http://schemas.microsoft.com/office/powerpoint/2010/main" val="3679363844"/>
              </p:ext>
            </p:extLst>
          </p:nvPr>
        </p:nvGraphicFramePr>
        <p:xfrm>
          <a:off x="2375065" y="2057399"/>
          <a:ext cx="6460177" cy="35833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640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Ipswich Borough Audit Committee Presentation 2020</Template>
  <TotalTime>9346</TotalTime>
  <Words>1485</Words>
  <Application>Microsoft Office PowerPoint</Application>
  <PresentationFormat>Widescreen</PresentationFormat>
  <Paragraphs>342</Paragraphs>
  <Slides>22</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Aptos</vt:lpstr>
      <vt:lpstr>Arial</vt:lpstr>
      <vt:lpstr>Calibri</vt:lpstr>
      <vt:lpstr>Courier New</vt:lpstr>
      <vt:lpstr>Wingdings</vt:lpstr>
      <vt:lpstr>Office Theme</vt:lpstr>
      <vt:lpstr>1_Office Theme</vt:lpstr>
      <vt:lpstr>2_Office Theme</vt:lpstr>
      <vt:lpstr>Welcome to the Annual Employers Meeting</vt:lpstr>
      <vt:lpstr>Today’s Agenda </vt:lpstr>
      <vt:lpstr>Committee Activities</vt:lpstr>
      <vt:lpstr>Triennial Valuation Consultation</vt:lpstr>
      <vt:lpstr>Pension Fund Update</vt:lpstr>
      <vt:lpstr>Suffolk’s Strategic Asset Allocation</vt:lpstr>
      <vt:lpstr>Performance Returns</vt:lpstr>
      <vt:lpstr>Trend in Fund Values</vt:lpstr>
      <vt:lpstr>Contribution and Benefit Payment Trends</vt:lpstr>
      <vt:lpstr>Path to Net Zero Strategy</vt:lpstr>
      <vt:lpstr>Government Pensions Investment Review </vt:lpstr>
      <vt:lpstr>Academies and Free School’s Policy</vt:lpstr>
      <vt:lpstr>Administration Strategy</vt:lpstr>
      <vt:lpstr>Engage (Member Self Service)</vt:lpstr>
      <vt:lpstr>Pensions Dashboard</vt:lpstr>
      <vt:lpstr>I-Connect</vt:lpstr>
      <vt:lpstr>McCloud</vt:lpstr>
      <vt:lpstr>Access &amp; Fairness</vt:lpstr>
      <vt:lpstr>Access &amp; Fairness</vt:lpstr>
      <vt:lpstr>Employer Contact Details</vt:lpstr>
      <vt:lpstr> </vt:lpstr>
      <vt:lpstr>Closing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Fund Update</dc:title>
  <dc:creator>Paul Finbow</dc:creator>
  <cp:lastModifiedBy>Sharon Tan</cp:lastModifiedBy>
  <cp:revision>62</cp:revision>
  <cp:lastPrinted>2025-10-13T17:10:23Z</cp:lastPrinted>
  <dcterms:created xsi:type="dcterms:W3CDTF">2021-12-09T12:10:30Z</dcterms:created>
  <dcterms:modified xsi:type="dcterms:W3CDTF">2025-10-14T07:13:12Z</dcterms:modified>
</cp:coreProperties>
</file>