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66" r:id="rId2"/>
    <p:sldId id="365" r:id="rId3"/>
    <p:sldId id="367" r:id="rId4"/>
    <p:sldId id="259" r:id="rId5"/>
    <p:sldId id="323" r:id="rId6"/>
    <p:sldId id="327" r:id="rId7"/>
    <p:sldId id="341" r:id="rId8"/>
    <p:sldId id="330" r:id="rId9"/>
    <p:sldId id="329" r:id="rId10"/>
    <p:sldId id="361" r:id="rId11"/>
    <p:sldId id="364" r:id="rId12"/>
    <p:sldId id="362" r:id="rId13"/>
    <p:sldId id="360" r:id="rId14"/>
    <p:sldId id="363" r:id="rId15"/>
    <p:sldId id="274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57709" autoAdjust="0"/>
  </p:normalViewPr>
  <p:slideViewPr>
    <p:cSldViewPr snapToGrid="0">
      <p:cViewPr varScale="1">
        <p:scale>
          <a:sx n="60" d="100"/>
          <a:sy n="60" d="100"/>
        </p:scale>
        <p:origin x="18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6" d="100"/>
          <a:sy n="96" d="100"/>
        </p:scale>
        <p:origin x="2940" y="-7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user.eroot.eadidom.com\csd\data\Finance\Accounting%20Services\Technical%20Accounting\Pensions\Committee\2016-17\Benchmark%20workings%20-%20Mar%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user.eroot.eadidom.com\csd\data\Finance\Accounting%20Services\Technical%20Accounting\Pensions\Annual%20Employers%20Meeting\Workings%20for%20PF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user.eroot.eadidom.com\csd\data\Finance\Accounting%20Services\Technical%20Accounting\Pensions\Committee\2016-17\Benchmark%20workings%20-%20Mar%2016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euser\csd\data\Finance\Accounting%20Services\Technical%20Accounting\Pensions\Annual%20Report\21-22%20Annual%20Report%20Charts%20and%20Tables%20(version%20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64330479"/>
        <c:axId val="959595999"/>
      </c:barChart>
      <c:catAx>
        <c:axId val="6643304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59595999"/>
        <c:crosses val="autoZero"/>
        <c:auto val="1"/>
        <c:lblAlgn val="ctr"/>
        <c:lblOffset val="100"/>
        <c:noMultiLvlLbl val="0"/>
      </c:catAx>
      <c:valAx>
        <c:axId val="959595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330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'Fund Investment Returns Chart'!$D$4</c:f>
              <c:strCache>
                <c:ptCount val="1"/>
                <c:pt idx="0">
                  <c:v>Fund Return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'Fund Investment Returns Chart'!$C$5:$C$9</c:f>
              <c:strCache>
                <c:ptCount val="5"/>
                <c:pt idx="0">
                  <c:v>One Year</c:v>
                </c:pt>
                <c:pt idx="1">
                  <c:v>Three Years</c:v>
                </c:pt>
                <c:pt idx="2">
                  <c:v>Five Years</c:v>
                </c:pt>
                <c:pt idx="3">
                  <c:v>Ten Years</c:v>
                </c:pt>
                <c:pt idx="4">
                  <c:v>Since Inception</c:v>
                </c:pt>
              </c:strCache>
            </c:strRef>
          </c:cat>
          <c:val>
            <c:numRef>
              <c:f>'Fund Investment Returns Chart'!$D$5:$D$9</c:f>
              <c:numCache>
                <c:formatCode>0.00</c:formatCode>
                <c:ptCount val="5"/>
                <c:pt idx="0">
                  <c:v>10.19</c:v>
                </c:pt>
                <c:pt idx="1">
                  <c:v>8.26</c:v>
                </c:pt>
                <c:pt idx="2">
                  <c:v>6.9359999999999999</c:v>
                </c:pt>
                <c:pt idx="3">
                  <c:v>8.7799999999999994</c:v>
                </c:pt>
                <c:pt idx="4">
                  <c:v>7.23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88-491A-835F-F5694396C605}"/>
            </c:ext>
          </c:extLst>
        </c:ser>
        <c:ser>
          <c:idx val="1"/>
          <c:order val="1"/>
          <c:tx>
            <c:strRef>
              <c:f>'Fund Investment Returns Chart'!$E$4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'Fund Investment Returns Chart'!$C$5:$C$9</c:f>
              <c:strCache>
                <c:ptCount val="5"/>
                <c:pt idx="0">
                  <c:v>One Year</c:v>
                </c:pt>
                <c:pt idx="1">
                  <c:v>Three Years</c:v>
                </c:pt>
                <c:pt idx="2">
                  <c:v>Five Years</c:v>
                </c:pt>
                <c:pt idx="3">
                  <c:v>Ten Years</c:v>
                </c:pt>
                <c:pt idx="4">
                  <c:v>Since Inception</c:v>
                </c:pt>
              </c:strCache>
            </c:strRef>
          </c:cat>
          <c:val>
            <c:numRef>
              <c:f>'Fund Investment Returns Chart'!$E$5:$E$9</c:f>
              <c:numCache>
                <c:formatCode>0.00</c:formatCode>
                <c:ptCount val="5"/>
                <c:pt idx="0">
                  <c:v>10.26</c:v>
                </c:pt>
                <c:pt idx="1">
                  <c:v>8.15</c:v>
                </c:pt>
                <c:pt idx="2">
                  <c:v>7.32</c:v>
                </c:pt>
                <c:pt idx="3">
                  <c:v>8.74</c:v>
                </c:pt>
                <c:pt idx="4">
                  <c:v>7.54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88-491A-835F-F5694396C6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409119"/>
        <c:axId val="157538511"/>
      </c:barChart>
      <c:catAx>
        <c:axId val="149409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38511"/>
        <c:crosses val="autoZero"/>
        <c:auto val="1"/>
        <c:lblAlgn val="ctr"/>
        <c:lblOffset val="100"/>
        <c:noMultiLvlLbl val="0"/>
      </c:catAx>
      <c:valAx>
        <c:axId val="157538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% Returns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409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857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8286BDD8-2D4D-C02D-2104-8DB2DC11B43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8641675" cy="1721167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0E11E-9F6B-4E75-A888-78C85287410F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81731-1F64-47EC-9A01-716C6C76E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925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81731-1F64-47EC-9A01-716C6C76ED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182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81731-1F64-47EC-9A01-716C6C76ED3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135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 new sub funds launched during the year with 3.2 billion worth of investment - Suffolk invested into two of them as referred to on a previous slide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>
              <a:spcAft>
                <a:spcPts val="9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January 2022, following a procurement via National LGPS frameworks, ACCESS announced the appointment of MJ Hudson as implementation adviser for the pooling of illiquid assets including private equity, private debt, infrastructure and real estate. </a:t>
            </a:r>
          </a:p>
          <a:p>
            <a:pPr>
              <a:spcAft>
                <a:spcPts val="900"/>
              </a:spcAft>
            </a:pP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 implementation advisor, MJ Hudson will provide support to the Pool in selecting individual investment opportunities and investment managers to build portfolios in a range of illiquid assets. Work has already started on the property mandates – one for UK Equity and one for Global Equity. A tender exercise was launched with quite a lot of interest 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81731-1F64-47EC-9A01-716C6C76ED3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445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81731-1F64-47EC-9A01-716C6C76ED3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52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81731-1F64-47EC-9A01-716C6C76ED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86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81731-1F64-47EC-9A01-716C6C76ED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073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81731-1F64-47EC-9A01-716C6C76ED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2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2010/11  	8.1%</a:t>
            </a:r>
          </a:p>
          <a:p>
            <a:r>
              <a:rPr lang="en-GB" dirty="0"/>
              <a:t>2011/12	2.0%</a:t>
            </a:r>
          </a:p>
          <a:p>
            <a:r>
              <a:rPr lang="en-GB" dirty="0"/>
              <a:t>2012/13	13.6%</a:t>
            </a:r>
          </a:p>
          <a:p>
            <a:r>
              <a:rPr lang="en-GB" dirty="0"/>
              <a:t>2013/14	5.6%</a:t>
            </a:r>
          </a:p>
          <a:p>
            <a:r>
              <a:rPr lang="en-GB" dirty="0"/>
              <a:t>2014/15	15.4%</a:t>
            </a:r>
          </a:p>
          <a:p>
            <a:r>
              <a:rPr lang="en-GB" dirty="0"/>
              <a:t>2015/16	0.7%</a:t>
            </a:r>
          </a:p>
          <a:p>
            <a:r>
              <a:rPr lang="en-GB" dirty="0"/>
              <a:t>2016/17	19%	</a:t>
            </a:r>
          </a:p>
          <a:p>
            <a:r>
              <a:rPr lang="en-GB" dirty="0"/>
              <a:t>2017/18	4%	</a:t>
            </a:r>
          </a:p>
          <a:p>
            <a:r>
              <a:rPr lang="en-GB" dirty="0"/>
              <a:t>2018/19	5.9%</a:t>
            </a:r>
          </a:p>
          <a:p>
            <a:r>
              <a:rPr lang="en-GB" dirty="0"/>
              <a:t>2019/20	-4.5%</a:t>
            </a:r>
          </a:p>
          <a:p>
            <a:r>
              <a:rPr lang="en-GB" dirty="0"/>
              <a:t>2020/21	20.6</a:t>
            </a:r>
          </a:p>
          <a:p>
            <a:r>
              <a:rPr lang="en-GB" dirty="0"/>
              <a:t>2021/22	10.2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81731-1F64-47EC-9A01-716C6C76ED3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265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81731-1F64-47EC-9A01-716C6C76ED3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254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year the Pension Fund considers </a:t>
            </a:r>
            <a:r>
              <a:rPr lang="en-GB" dirty="0" err="1"/>
              <a:t>iststrategic</a:t>
            </a:r>
            <a:r>
              <a:rPr lang="en-GB" dirty="0"/>
              <a:t> asset allocation in order to get the best returns based on the Funds low risk approach. The Fund is in a good position and we want to maintain that position. </a:t>
            </a:r>
          </a:p>
          <a:p>
            <a:endParaRPr lang="en-GB" dirty="0"/>
          </a:p>
          <a:p>
            <a:r>
              <a:rPr lang="en-GB" dirty="0"/>
              <a:t>So the Fund considers whether we have enough in equities to drive returns – when the market is buoyant </a:t>
            </a:r>
          </a:p>
          <a:p>
            <a:r>
              <a:rPr lang="en-GB" dirty="0"/>
              <a:t>And whether we have enough in Bonds that tend to perform better when equity markets fall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81731-1F64-47EC-9A01-716C6C76ED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935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r>
              <a:rPr lang="en-GB" dirty="0"/>
              <a:t>The Suffolk Pension Fund is committed to investing in environmentally aware investment that produce sustainable investment returns.</a:t>
            </a:r>
          </a:p>
          <a:p>
            <a:r>
              <a:rPr lang="en-GB" dirty="0"/>
              <a:t>So over March, May and July last year we transferred the index tracking holdings in UK Equities into the UBS Climate Aware Fund</a:t>
            </a:r>
          </a:p>
          <a:p>
            <a:r>
              <a:rPr lang="en-GB" dirty="0"/>
              <a:t>Index tracking is the cheaper option to track equity markets as a whole as it is an investment in a particular market. So when the Fund held UK Equities it held a proportion of all the stocks in the FTSE 100. The fees are cheaper because no investment manager decisions need to be made. </a:t>
            </a:r>
          </a:p>
          <a:p>
            <a:endParaRPr lang="en-GB" dirty="0"/>
          </a:p>
          <a:p>
            <a:r>
              <a:rPr lang="en-GB" dirty="0"/>
              <a:t>The Climate Aware Fund tilts the investment holdings towards those that have a more positive impact on climate change – lowering investment to carbon risks and increasing investment exposure to climate related innovation and solutions – further reducing the Pension Funds exposure to fossil fuels</a:t>
            </a:r>
          </a:p>
          <a:p>
            <a:endParaRPr lang="en-GB" dirty="0"/>
          </a:p>
          <a:p>
            <a:r>
              <a:rPr lang="en-GB" dirty="0"/>
              <a:t>Further changes will be made this financial year in regards to the other equity holdings to further increase their impact on climate change whilst maintain diversification of the Fund assets -  we cannot put all the funds in the same investment so as to spread risk and mitigate market volatility.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81731-1F64-47EC-9A01-716C6C76ED3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37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r>
              <a:rPr lang="en-GB" dirty="0"/>
              <a:t>The Suffolk Pension Fund is committed to investing in environmentally aware investment that produce sustainable investment returns.</a:t>
            </a:r>
          </a:p>
          <a:p>
            <a:r>
              <a:rPr lang="en-GB" dirty="0"/>
              <a:t>So over March, May and July last year we transferred the index tracking holdings in UK Equities into the UBS Climate Aware Fund</a:t>
            </a:r>
          </a:p>
          <a:p>
            <a:r>
              <a:rPr lang="en-GB" dirty="0"/>
              <a:t>Index tracking is the cheaper option to track equity markets as a whole as it is an investment in a particular market. So when the Fund held UK Equities it held a proportion of all the stocks in the FTSE 100. The fees are cheaper because no investment manager decisions need to be made. </a:t>
            </a:r>
          </a:p>
          <a:p>
            <a:endParaRPr lang="en-GB" dirty="0"/>
          </a:p>
          <a:p>
            <a:r>
              <a:rPr lang="en-GB" dirty="0"/>
              <a:t>The Climate Aware Fund tilts the investment holdings towards those that have a more positive impact on climate change – lowering investment to carbon risks and increasing investment exposure to climate related innovation and solutions – further reducing the Pension Funds exposure to fossil fuels</a:t>
            </a:r>
          </a:p>
          <a:p>
            <a:endParaRPr lang="en-GB" dirty="0"/>
          </a:p>
          <a:p>
            <a:r>
              <a:rPr lang="en-GB" dirty="0"/>
              <a:t>Further changes will be made this financial year in regards to the other equity holdings to further increase their impact on climate change whilst maintain diversification of the Fund assets -  we cannot put all the funds in the same investment so as to spread risk and mitigate market volatility.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81731-1F64-47EC-9A01-716C6C76ED3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84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EBEC-A9A6-4163-8252-262B5401DB7A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27" y="5755999"/>
            <a:ext cx="194786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53" y="5890937"/>
            <a:ext cx="5328369" cy="4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63" y="5687248"/>
            <a:ext cx="1111920" cy="98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93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74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EBEC-A9A6-4163-8252-262B5401DB7A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27" y="5755999"/>
            <a:ext cx="194786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732" y="5899150"/>
            <a:ext cx="5328369" cy="4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63" y="5687248"/>
            <a:ext cx="1111920" cy="98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30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19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2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56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0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7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40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97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E1276-0150-4DF4-AA76-AC361367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32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cpedia.org/handwriting/a/agenda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27044"/>
            <a:ext cx="10363200" cy="1470025"/>
          </a:xfrm>
        </p:spPr>
        <p:txBody>
          <a:bodyPr/>
          <a:lstStyle/>
          <a:p>
            <a:r>
              <a:rPr lang="en-GB" dirty="0"/>
              <a:t>Welcome to the</a:t>
            </a:r>
            <a:br>
              <a:rPr lang="en-GB" dirty="0"/>
            </a:br>
            <a:r>
              <a:rPr lang="en-GB" dirty="0"/>
              <a:t>Annual Employers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25716"/>
            <a:ext cx="8534400" cy="1752600"/>
          </a:xfrm>
        </p:spPr>
        <p:txBody>
          <a:bodyPr/>
          <a:lstStyle/>
          <a:p>
            <a:r>
              <a:rPr lang="en-GB" dirty="0"/>
              <a:t>Councillor Richard Rout</a:t>
            </a:r>
          </a:p>
          <a:p>
            <a:r>
              <a:rPr lang="en-GB" dirty="0"/>
              <a:t>Chairman of the Pension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E1276-0150-4DF4-AA76-AC36136703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311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Changes to Investment Assets in 2021/22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1E5659-98FA-43F8-87CC-46E1D620D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4015"/>
            <a:ext cx="10972800" cy="43096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Less UK Equities, more Global</a:t>
            </a:r>
          </a:p>
          <a:p>
            <a:r>
              <a:rPr lang="en-GB" dirty="0"/>
              <a:t>Additional £170 million added to Climate Aware Fund from passive UK Equities</a:t>
            </a:r>
          </a:p>
          <a:p>
            <a:pPr marL="0" indent="0">
              <a:buNone/>
            </a:pPr>
            <a:r>
              <a:rPr lang="en-GB" b="1" dirty="0"/>
              <a:t>More Infrastructure</a:t>
            </a:r>
          </a:p>
          <a:p>
            <a:r>
              <a:rPr lang="en-GB" dirty="0"/>
              <a:t>$84 million commitment to infrastructure with KKR</a:t>
            </a:r>
          </a:p>
          <a:p>
            <a:pPr marL="0" indent="0">
              <a:buNone/>
            </a:pPr>
            <a:r>
              <a:rPr lang="en-GB" b="1" dirty="0"/>
              <a:t>ACCESS Pool</a:t>
            </a:r>
          </a:p>
          <a:p>
            <a:r>
              <a:rPr lang="en-GB" dirty="0"/>
              <a:t>£292 million to UK Equity with Blackrock</a:t>
            </a:r>
          </a:p>
          <a:p>
            <a:r>
              <a:rPr lang="en-GB" dirty="0"/>
              <a:t>£390 million to Global Bonds with M&amp;G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0958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Proposed Changes to Investment Assets 2022/23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1E5659-98FA-43F8-87CC-46E1D620D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4015"/>
            <a:ext cx="10972800" cy="43096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Low Carbon </a:t>
            </a:r>
          </a:p>
          <a:p>
            <a:r>
              <a:rPr lang="en-GB" dirty="0"/>
              <a:t>£313 million to Global Equity Low Carbon Fund. </a:t>
            </a:r>
          </a:p>
          <a:p>
            <a:r>
              <a:rPr lang="en-GB" dirty="0"/>
              <a:t>£35 million into ACCESS Pool Emerging Market  </a:t>
            </a:r>
          </a:p>
          <a:p>
            <a:pPr marL="0" indent="0">
              <a:buNone/>
            </a:pPr>
            <a:r>
              <a:rPr lang="en-GB" b="1" dirty="0"/>
              <a:t>More Infrastructure</a:t>
            </a:r>
          </a:p>
          <a:p>
            <a:r>
              <a:rPr lang="en-GB" dirty="0"/>
              <a:t>$66 million to infrastructure with JP Morgan</a:t>
            </a:r>
          </a:p>
          <a:p>
            <a:pPr marL="0" indent="0">
              <a:buNone/>
            </a:pPr>
            <a:r>
              <a:rPr lang="en-GB" b="1" dirty="0"/>
              <a:t>Pooling</a:t>
            </a:r>
          </a:p>
          <a:p>
            <a:r>
              <a:rPr lang="en-GB" dirty="0"/>
              <a:t>£380 million to a new Fixed Income</a:t>
            </a:r>
          </a:p>
          <a:p>
            <a:pPr marL="0" indent="0">
              <a:buNone/>
            </a:pPr>
            <a:r>
              <a:rPr lang="en-GB" b="1" dirty="0"/>
              <a:t>Private Debt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71986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Environmental, Social &amp; Governance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1E5659-98FA-43F8-87CC-46E1D620D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4015"/>
            <a:ext cx="10972800" cy="4309606"/>
          </a:xfrm>
        </p:spPr>
        <p:txBody>
          <a:bodyPr>
            <a:normAutofit/>
          </a:bodyPr>
          <a:lstStyle/>
          <a:p>
            <a:r>
              <a:rPr lang="en-GB" dirty="0"/>
              <a:t>Committed to sign up to UK Stewardship Code</a:t>
            </a:r>
          </a:p>
          <a:p>
            <a:pPr lvl="1"/>
            <a:r>
              <a:rPr lang="en-GB" dirty="0"/>
              <a:t>Targeting 2023 submission date</a:t>
            </a:r>
          </a:p>
          <a:p>
            <a:pPr lvl="1"/>
            <a:r>
              <a:rPr lang="en-GB" dirty="0"/>
              <a:t>12 principles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Progress</a:t>
            </a:r>
          </a:p>
          <a:p>
            <a:pPr lvl="1"/>
            <a:r>
              <a:rPr lang="en-GB" dirty="0"/>
              <a:t>Project Plan</a:t>
            </a:r>
          </a:p>
          <a:p>
            <a:pPr lvl="1"/>
            <a:r>
              <a:rPr lang="en-GB" dirty="0"/>
              <a:t>Engagement with investment managers</a:t>
            </a:r>
          </a:p>
          <a:p>
            <a:pPr lvl="1"/>
            <a:r>
              <a:rPr lang="en-GB" dirty="0"/>
              <a:t>Engagement Policy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207612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46B6-3C7D-F848-4CFB-390C2876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 altLang="en-US" b="1" dirty="0"/>
              <a:t>Access Pooling Progress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75F598-31A2-B4EA-7B4E-0E0EE98D4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</p:spPr>
        <p:txBody>
          <a:bodyPr>
            <a:normAutofit/>
          </a:bodyPr>
          <a:lstStyle/>
          <a:p>
            <a:r>
              <a:rPr lang="en-US" sz="5400" dirty="0"/>
              <a:t>26 Sub-funds - £23.9 billion </a:t>
            </a:r>
            <a:r>
              <a:rPr lang="en-US" sz="5400" dirty="0">
                <a:solidFill>
                  <a:srgbClr val="FF0000"/>
                </a:solidFill>
              </a:rPr>
              <a:t>(£1.2 bn)</a:t>
            </a:r>
          </a:p>
          <a:p>
            <a:r>
              <a:rPr lang="en-US" sz="5400" dirty="0"/>
              <a:t>UBS - £11.2 billion </a:t>
            </a:r>
            <a:r>
              <a:rPr lang="en-US" sz="5400" dirty="0">
                <a:solidFill>
                  <a:srgbClr val="FF0000"/>
                </a:solidFill>
              </a:rPr>
              <a:t>(£1 bn)</a:t>
            </a:r>
          </a:p>
          <a:p>
            <a:r>
              <a:rPr lang="en-US" sz="5400" dirty="0"/>
              <a:t>% of Assets Pooled – 59% </a:t>
            </a:r>
            <a:r>
              <a:rPr lang="en-US" sz="5400" dirty="0">
                <a:solidFill>
                  <a:srgbClr val="FF0000"/>
                </a:solidFill>
              </a:rPr>
              <a:t>(59%)</a:t>
            </a:r>
            <a:endParaRPr lang="en-US" sz="5400" dirty="0"/>
          </a:p>
          <a:p>
            <a:r>
              <a:rPr lang="en-US" sz="5400" dirty="0"/>
              <a:t>Gross savings - £70.3 million </a:t>
            </a:r>
            <a:r>
              <a:rPr lang="en-US" sz="5400" dirty="0">
                <a:solidFill>
                  <a:srgbClr val="FF0000"/>
                </a:solidFill>
              </a:rPr>
              <a:t>(£6 m)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E6CD8DCB-2EB4-8731-DDFF-53CE8FF5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40E1276-0150-4DF4-AA76-AC3613670344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DF80A972-BD5A-4C88-9FAB-B6A1AE8D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40E1276-0150-4DF4-AA76-AC3613670344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087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9302-9128-4D63-91B4-7A8E95E9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ACCESS Pool Plans for 2022/23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59E67-311A-4910-B55A-E5AF37BF4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339321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Responsible Investment Guidelines – Minerva</a:t>
            </a:r>
          </a:p>
          <a:p>
            <a:r>
              <a:rPr lang="en-GB" dirty="0"/>
              <a:t>Scheme Member representation on Joint Committee</a:t>
            </a:r>
          </a:p>
          <a:p>
            <a:r>
              <a:rPr lang="en-GB" dirty="0"/>
              <a:t>Alternative Investment Platform – MJ Hudson</a:t>
            </a:r>
          </a:p>
          <a:p>
            <a:pPr lvl="1"/>
            <a:r>
              <a:rPr lang="en-GB" dirty="0"/>
              <a:t>Private Equity</a:t>
            </a:r>
          </a:p>
          <a:p>
            <a:pPr lvl="1"/>
            <a:r>
              <a:rPr lang="en-GB" dirty="0"/>
              <a:t>Private Debt</a:t>
            </a:r>
          </a:p>
          <a:p>
            <a:pPr lvl="1"/>
            <a:r>
              <a:rPr lang="en-GB" dirty="0"/>
              <a:t>Infrastructure</a:t>
            </a:r>
          </a:p>
          <a:p>
            <a:pPr lvl="1"/>
            <a:r>
              <a:rPr lang="en-GB" dirty="0"/>
              <a:t>Property</a:t>
            </a:r>
          </a:p>
          <a:p>
            <a:r>
              <a:rPr lang="en-GB" dirty="0"/>
              <a:t>Additional Fixed Income Sub-funds</a:t>
            </a:r>
          </a:p>
          <a:p>
            <a:r>
              <a:rPr lang="en-GB" dirty="0"/>
              <a:t>2 Emerging Market Sub-funds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DF80A972-BD5A-4C88-9FAB-B6A1AE8D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40E1276-0150-4DF4-AA76-AC3613670344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81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74" y="274638"/>
            <a:ext cx="10972800" cy="11430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40" y="1244009"/>
            <a:ext cx="10982960" cy="4179638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0" indent="0" algn="ctr">
              <a:buNone/>
            </a:pPr>
            <a:r>
              <a:rPr lang="en-GB" sz="6000" dirty="0"/>
              <a:t>Any Questions 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32" y="317298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8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3352-9723-6CAE-D2C4-FC9E2889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3BDE7-1205-4CE1-32F6-125EAFE12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105" y="1305734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GB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Councillor Richard Rout, Chairman of the Suffolk Pension Fund Board</a:t>
            </a:r>
          </a:p>
          <a:p>
            <a:pPr marL="0" indent="0">
              <a:buNone/>
            </a:pPr>
            <a:endParaRPr lang="en-GB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Councillor Karen Soons, Chairman of the Suffolk Pension Fund Committee</a:t>
            </a:r>
          </a:p>
          <a:p>
            <a:pPr marL="0" indent="0">
              <a:buNone/>
            </a:pPr>
            <a:endParaRPr lang="en-GB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Pension Fund Committee Update – Louise Aynsley, Chief Finance Officer, covering: -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Investment Performance of the Fund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Key issues for the Pension Fund Committee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Actuary Update – Craig Alexander, Hymans Robertson, covering: -</a:t>
            </a:r>
          </a:p>
          <a:p>
            <a:pPr marL="0" lvl="0" indent="0">
              <a:buNone/>
            </a:pPr>
            <a:r>
              <a:rPr lang="en-GB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Actuarial funding valuation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Major Financial Assumptions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Outcomes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Whole Fund Result</a:t>
            </a:r>
          </a:p>
          <a:p>
            <a:pPr marL="0" lvl="0" indent="0">
              <a:buNone/>
            </a:pPr>
            <a:endParaRPr lang="en-GB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 Forum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Open session to raise additional questions </a:t>
            </a:r>
          </a:p>
          <a:p>
            <a:pPr marL="1371600"/>
            <a:r>
              <a:rPr lang="en-GB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r>
              <a:rPr lang="en-GB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Closing Remarks by Councillor Richard Rout, Chairman of the Suffolk Pension Fund Board</a:t>
            </a:r>
          </a:p>
          <a:p>
            <a:pPr marL="0" lvl="0" indent="0">
              <a:buNone/>
            </a:pPr>
            <a:r>
              <a:rPr lang="en-GB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5A70-9841-D400-5606-688E7EF5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64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27044"/>
            <a:ext cx="10363200" cy="1470025"/>
          </a:xfrm>
        </p:spPr>
        <p:txBody>
          <a:bodyPr/>
          <a:lstStyle/>
          <a:p>
            <a:r>
              <a:rPr lang="en-GB" dirty="0"/>
              <a:t>Welcome to the</a:t>
            </a:r>
            <a:br>
              <a:rPr lang="en-GB" dirty="0"/>
            </a:br>
            <a:r>
              <a:rPr lang="en-GB" dirty="0"/>
              <a:t>Annual Employers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25716"/>
            <a:ext cx="8534400" cy="1752600"/>
          </a:xfrm>
        </p:spPr>
        <p:txBody>
          <a:bodyPr/>
          <a:lstStyle/>
          <a:p>
            <a:r>
              <a:rPr lang="en-GB" dirty="0"/>
              <a:t>Councillor Karen Soons</a:t>
            </a:r>
          </a:p>
          <a:p>
            <a:r>
              <a:rPr lang="en-GB" dirty="0"/>
              <a:t>Chairman of the Pension Fund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E1276-0150-4DF4-AA76-AC36136703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892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Pension Fund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1791" y="3886200"/>
            <a:ext cx="9935850" cy="1752600"/>
          </a:xfrm>
        </p:spPr>
        <p:txBody>
          <a:bodyPr/>
          <a:lstStyle/>
          <a:p>
            <a:r>
              <a:rPr lang="en-GB" dirty="0"/>
              <a:t>Louise Aynsley – Chief Finance Officer (S151)</a:t>
            </a:r>
          </a:p>
          <a:p>
            <a:r>
              <a:rPr lang="en-GB" dirty="0"/>
              <a:t>Sharon Tan – Lead Accountant (Pensions)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22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2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4342" y="274638"/>
            <a:ext cx="10972800" cy="1143000"/>
          </a:xfrm>
        </p:spPr>
        <p:txBody>
          <a:bodyPr/>
          <a:lstStyle/>
          <a:p>
            <a:r>
              <a:rPr lang="en-GB" dirty="0"/>
              <a:t>Update will 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14</a:t>
            </a:r>
          </a:p>
        </p:txBody>
      </p:sp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7F0568BA-FCD1-42B7-AEFC-D7016A23D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08445" y="0"/>
            <a:ext cx="7315041" cy="48766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039" y="2438348"/>
            <a:ext cx="8364353" cy="3028802"/>
          </a:xfrm>
        </p:spPr>
        <p:txBody>
          <a:bodyPr>
            <a:normAutofit lnSpcReduction="10000"/>
          </a:bodyPr>
          <a:lstStyle/>
          <a:p>
            <a:pPr lvl="1"/>
            <a:r>
              <a:rPr lang="en-GB" sz="3400" dirty="0"/>
              <a:t>Fund Value and Returns</a:t>
            </a:r>
          </a:p>
          <a:p>
            <a:pPr lvl="1"/>
            <a:r>
              <a:rPr lang="en-GB" sz="3400" dirty="0"/>
              <a:t>Asset Allocation</a:t>
            </a:r>
          </a:p>
          <a:p>
            <a:pPr lvl="1"/>
            <a:r>
              <a:rPr lang="en-GB" sz="3400" dirty="0"/>
              <a:t>Change to Investments</a:t>
            </a:r>
          </a:p>
          <a:p>
            <a:pPr lvl="1"/>
            <a:r>
              <a:rPr lang="en-GB" sz="3400" dirty="0"/>
              <a:t>ESG developments</a:t>
            </a:r>
          </a:p>
          <a:p>
            <a:pPr lvl="1"/>
            <a:r>
              <a:rPr lang="en-GB" sz="3400" dirty="0"/>
              <a:t>Access Pool Update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82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72" y="260435"/>
            <a:ext cx="10225873" cy="1143000"/>
          </a:xfrm>
        </p:spPr>
        <p:txBody>
          <a:bodyPr/>
          <a:lstStyle/>
          <a:p>
            <a:r>
              <a:rPr lang="en-GB" dirty="0"/>
              <a:t>Trend in Fund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19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3BFD9A5-BCA1-56BC-B252-4B57DE662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5186" y="1368214"/>
            <a:ext cx="6858642" cy="4121572"/>
          </a:xfrm>
        </p:spPr>
      </p:pic>
    </p:spTree>
    <p:extLst>
      <p:ext uri="{BB962C8B-B14F-4D97-AF65-F5344CB8AC3E}">
        <p14:creationId xmlns:p14="http://schemas.microsoft.com/office/powerpoint/2010/main" val="336848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321"/>
            <a:ext cx="10972800" cy="1368650"/>
          </a:xfrm>
        </p:spPr>
        <p:txBody>
          <a:bodyPr/>
          <a:lstStyle/>
          <a:p>
            <a:r>
              <a:rPr lang="en-GB" b="1" dirty="0"/>
              <a:t>Performance Returns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7</a:t>
            </a:fld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203917" y="1357062"/>
          <a:ext cx="8325293" cy="4143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6" y="260649"/>
            <a:ext cx="1762369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7B37445-7020-4B36-9C62-93EB26BA1B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873930"/>
              </p:ext>
            </p:extLst>
          </p:nvPr>
        </p:nvGraphicFramePr>
        <p:xfrm>
          <a:off x="1662790" y="1132186"/>
          <a:ext cx="8190658" cy="460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8290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988"/>
            <a:ext cx="10972800" cy="1368650"/>
          </a:xfrm>
        </p:spPr>
        <p:txBody>
          <a:bodyPr/>
          <a:lstStyle/>
          <a:p>
            <a:r>
              <a:rPr lang="en-GB" b="1" dirty="0"/>
              <a:t>Performance Returns 2021-22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r>
              <a:rPr lang="en-GB" dirty="0"/>
              <a:t>21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765005" y="1417638"/>
          <a:ext cx="8325293" cy="4143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6" y="260649"/>
            <a:ext cx="1762369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3134C97-412C-40B4-89D3-E3AB5C6208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60446"/>
              </p:ext>
            </p:extLst>
          </p:nvPr>
        </p:nvGraphicFramePr>
        <p:xfrm>
          <a:off x="1623848" y="1417638"/>
          <a:ext cx="8325293" cy="4022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7083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71" y="201159"/>
            <a:ext cx="10972800" cy="1143000"/>
          </a:xfrm>
        </p:spPr>
        <p:txBody>
          <a:bodyPr/>
          <a:lstStyle/>
          <a:p>
            <a:r>
              <a:rPr lang="en-GB" b="1" dirty="0"/>
              <a:t>Suffolk’s Strategic Target Asset Allocation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1276-0150-4DF4-AA76-AC3613670344}" type="slidenum">
              <a:rPr lang="en-GB" smtClean="0"/>
              <a:t>9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EEDC75-8343-488E-A9D5-8BB71DD78285}"/>
              </a:ext>
            </a:extLst>
          </p:cNvPr>
          <p:cNvSpPr/>
          <p:nvPr/>
        </p:nvSpPr>
        <p:spPr>
          <a:xfrm>
            <a:off x="8467725" y="2905125"/>
            <a:ext cx="774700" cy="266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5CD8E135-0DC6-106D-29CE-E25D3C363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3681" y="1344158"/>
            <a:ext cx="9124637" cy="4126475"/>
          </a:xfrm>
        </p:spPr>
      </p:pic>
    </p:spTree>
    <p:extLst>
      <p:ext uri="{BB962C8B-B14F-4D97-AF65-F5344CB8AC3E}">
        <p14:creationId xmlns:p14="http://schemas.microsoft.com/office/powerpoint/2010/main" val="204067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Ipswich Borough Audit Committee Presentation 2020</Template>
  <TotalTime>2943</TotalTime>
  <Words>1071</Words>
  <Application>Microsoft Office PowerPoint</Application>
  <PresentationFormat>Widescreen</PresentationFormat>
  <Paragraphs>157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Tahoma</vt:lpstr>
      <vt:lpstr>Office Theme</vt:lpstr>
      <vt:lpstr>Welcome to the Annual Employers Meeting</vt:lpstr>
      <vt:lpstr>Agenda</vt:lpstr>
      <vt:lpstr>Welcome to the Annual Employers Meeting</vt:lpstr>
      <vt:lpstr>Pension Fund Update</vt:lpstr>
      <vt:lpstr>Update will Cover</vt:lpstr>
      <vt:lpstr>Trend in Fund Value</vt:lpstr>
      <vt:lpstr>Performance Returns</vt:lpstr>
      <vt:lpstr>Performance Returns 2021-22</vt:lpstr>
      <vt:lpstr>Suffolk’s Strategic Target Asset Allocation</vt:lpstr>
      <vt:lpstr>Changes to Investment Assets in 2021/22</vt:lpstr>
      <vt:lpstr>Proposed Changes to Investment Assets 2022/23</vt:lpstr>
      <vt:lpstr>Environmental, Social &amp; Governance</vt:lpstr>
      <vt:lpstr>Access Pooling Progress</vt:lpstr>
      <vt:lpstr>ACCESS Pool Plans for 2022/23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Pension Fund Update</dc:title>
  <dc:creator>Paul Finbow</dc:creator>
  <cp:lastModifiedBy>Sharon Tan</cp:lastModifiedBy>
  <cp:revision>21</cp:revision>
  <dcterms:created xsi:type="dcterms:W3CDTF">2021-12-09T12:10:30Z</dcterms:created>
  <dcterms:modified xsi:type="dcterms:W3CDTF">2022-10-07T09:35:41Z</dcterms:modified>
</cp:coreProperties>
</file>